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5" r:id="rId1"/>
  </p:sldMasterIdLst>
  <p:notesMasterIdLst>
    <p:notesMasterId r:id="rId24"/>
  </p:notesMasterIdLst>
  <p:sldIdLst>
    <p:sldId id="791" r:id="rId2"/>
    <p:sldId id="1337" r:id="rId3"/>
    <p:sldId id="1327" r:id="rId4"/>
    <p:sldId id="1345" r:id="rId5"/>
    <p:sldId id="1346" r:id="rId6"/>
    <p:sldId id="1347" r:id="rId7"/>
    <p:sldId id="1348" r:id="rId8"/>
    <p:sldId id="1349" r:id="rId9"/>
    <p:sldId id="1336" r:id="rId10"/>
    <p:sldId id="1339" r:id="rId11"/>
    <p:sldId id="1341" r:id="rId12"/>
    <p:sldId id="1350" r:id="rId13"/>
    <p:sldId id="1351" r:id="rId14"/>
    <p:sldId id="1352" r:id="rId15"/>
    <p:sldId id="1353" r:id="rId16"/>
    <p:sldId id="1354" r:id="rId17"/>
    <p:sldId id="1355" r:id="rId18"/>
    <p:sldId id="1356" r:id="rId19"/>
    <p:sldId id="1357" r:id="rId20"/>
    <p:sldId id="1358" r:id="rId21"/>
    <p:sldId id="1359" r:id="rId22"/>
    <p:sldId id="1334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Segoe UI"/>
        <a:ea typeface="Segoe UI"/>
        <a:cs typeface="Segoe UI"/>
        <a:sym typeface="Segoe UI"/>
      </a:defRPr>
    </a:lvl9pPr>
  </p:defaultTextStyle>
  <p:extLst>
    <p:ext uri="{521415D9-36F7-43E2-AB2F-B90AF26B5E84}">
      <p14:sectionLst xmlns:p14="http://schemas.microsoft.com/office/powerpoint/2010/main">
        <p14:section name="Default Section" id="{B9647914-52B7-7340-BED4-A2BE28D0BEFD}">
          <p14:sldIdLst>
            <p14:sldId id="791"/>
            <p14:sldId id="1337"/>
          </p14:sldIdLst>
        </p14:section>
        <p14:section name="Preliminary Proposal" id="{4F53265C-9F4B-C048-AB3D-CC41AE0BBB52}">
          <p14:sldIdLst>
            <p14:sldId id="1327"/>
            <p14:sldId id="1345"/>
            <p14:sldId id="1346"/>
            <p14:sldId id="1347"/>
            <p14:sldId id="1348"/>
            <p14:sldId id="1349"/>
          </p14:sldIdLst>
        </p14:section>
        <p14:section name="Add-ons for Complete Proposal" id="{36F9A3FA-4174-E24C-A356-1A56D5813C4C}">
          <p14:sldIdLst>
            <p14:sldId id="1336"/>
            <p14:sldId id="1339"/>
            <p14:sldId id="1341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9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667" userDrawn="1">
          <p15:clr>
            <a:srgbClr val="A4A3A4"/>
          </p15:clr>
        </p15:guide>
        <p15:guide id="4" orient="horz" pos="894" userDrawn="1">
          <p15:clr>
            <a:srgbClr val="A4A3A4"/>
          </p15:clr>
        </p15:guide>
        <p15:guide id="5" pos="14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C9D"/>
    <a:srgbClr val="BDBDBD"/>
    <a:srgbClr val="DEECCD"/>
    <a:srgbClr val="FD4D4D"/>
    <a:srgbClr val="F78F8F"/>
    <a:srgbClr val="FFC611"/>
    <a:srgbClr val="FFAB40"/>
    <a:srgbClr val="FEA83A"/>
    <a:srgbClr val="FFD966"/>
    <a:srgbClr val="BAE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5" autoAdjust="0"/>
    <p:restoredTop sz="97421" autoAdjust="0"/>
  </p:normalViewPr>
  <p:slideViewPr>
    <p:cSldViewPr snapToGrid="0">
      <p:cViewPr>
        <p:scale>
          <a:sx n="150" d="100"/>
          <a:sy n="150" d="100"/>
        </p:scale>
        <p:origin x="296" y="316"/>
      </p:cViewPr>
      <p:guideLst>
        <p:guide orient="horz" pos="2890"/>
        <p:guide pos="2880"/>
        <p:guide orient="horz" pos="667"/>
        <p:guide orient="horz" pos="894"/>
        <p:guide pos="1474"/>
      </p:guideLst>
    </p:cSldViewPr>
  </p:slideViewPr>
  <p:outlineViewPr>
    <p:cViewPr>
      <p:scale>
        <a:sx n="33" d="100"/>
        <a:sy n="33" d="100"/>
      </p:scale>
      <p:origin x="0" y="45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3433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7520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00" y="0"/>
            <a:ext cx="3543300" cy="5143500"/>
          </a:xfrm>
          <a:prstGeom prst="rect">
            <a:avLst/>
          </a:prstGeom>
        </p:spPr>
      </p:pic>
      <p:sp>
        <p:nvSpPr>
          <p:cNvPr id="4" name="Shape 37"/>
          <p:cNvSpPr/>
          <p:nvPr userDrawn="1"/>
        </p:nvSpPr>
        <p:spPr>
          <a:xfrm>
            <a:off x="0" y="0"/>
            <a:ext cx="5763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549" y="1436959"/>
            <a:ext cx="4694350" cy="5727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SG" dirty="0"/>
          </a:p>
        </p:txBody>
      </p:sp>
      <p:sp>
        <p:nvSpPr>
          <p:cNvPr id="6" name="Oval 5"/>
          <p:cNvSpPr/>
          <p:nvPr/>
        </p:nvSpPr>
        <p:spPr>
          <a:xfrm>
            <a:off x="5110641" y="1957092"/>
            <a:ext cx="1241354" cy="1241354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3425" y="3516313"/>
            <a:ext cx="4377216" cy="450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Presenters</a:t>
            </a:r>
            <a:endParaRPr lang="en-SG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33425" y="4059399"/>
            <a:ext cx="4377216" cy="450438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Organisation</a:t>
            </a:r>
            <a:r>
              <a:rPr lang="en-US" dirty="0"/>
              <a:t> / Date</a:t>
            </a:r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43" y="1988856"/>
            <a:ext cx="1231313" cy="12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Focus (Prin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976965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4962524" y="857000"/>
            <a:ext cx="3869775" cy="37400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446431" y="392806"/>
            <a:ext cx="251138" cy="4288664"/>
            <a:chOff x="4446431" y="392806"/>
            <a:chExt cx="251138" cy="4288664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4572000" y="392806"/>
              <a:ext cx="0" cy="42886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Diamond 3"/>
            <p:cNvSpPr/>
            <p:nvPr userDrawn="1"/>
          </p:nvSpPr>
          <p:spPr>
            <a:xfrm>
              <a:off x="4446431" y="2411569"/>
              <a:ext cx="251138" cy="25113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6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446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Less Text (Prin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976965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6267450" y="857000"/>
            <a:ext cx="2564849" cy="37400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865656" y="392806"/>
            <a:ext cx="251138" cy="4288664"/>
            <a:chOff x="4446431" y="392806"/>
            <a:chExt cx="251138" cy="4288664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4572000" y="392806"/>
              <a:ext cx="0" cy="42886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Diamond 3"/>
            <p:cNvSpPr/>
            <p:nvPr userDrawn="1"/>
          </p:nvSpPr>
          <p:spPr>
            <a:xfrm>
              <a:off x="4446431" y="2411569"/>
              <a:ext cx="251138" cy="25113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6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2820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Focus (Left Tex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976965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311701" y="1066800"/>
            <a:ext cx="3777342" cy="363855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46431" y="392806"/>
            <a:ext cx="251138" cy="4288664"/>
            <a:chOff x="4446431" y="392806"/>
            <a:chExt cx="251138" cy="4288664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4572000" y="392806"/>
              <a:ext cx="0" cy="42886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Diamond 13"/>
            <p:cNvSpPr/>
            <p:nvPr userDrawn="1"/>
          </p:nvSpPr>
          <p:spPr>
            <a:xfrm>
              <a:off x="4446431" y="2411569"/>
              <a:ext cx="251138" cy="25113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5" name="Shape 8"/>
          <p:cNvSpPr txBox="1">
            <a:spLocks/>
          </p:cNvSpPr>
          <p:nvPr userDrawn="1"/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728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Right Focus (Left Tex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976965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311701" y="1066800"/>
            <a:ext cx="3777342" cy="363855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1" name="Shape 8"/>
          <p:cNvSpPr txBox="1">
            <a:spLocks noGrp="1"/>
          </p:cNvSpPr>
          <p:nvPr>
            <p:ph type="sldNum" idx="4"/>
          </p:nvPr>
        </p:nvSpPr>
        <p:spPr>
          <a:xfrm>
            <a:off x="2393189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85221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Focus (Bot Tex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032760"/>
            <a:ext cx="9144000" cy="211074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0845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311700" y="3291840"/>
            <a:ext cx="8508450" cy="13430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Project Scoping Document</a:t>
            </a:r>
          </a:p>
        </p:txBody>
      </p:sp>
      <p:sp>
        <p:nvSpPr>
          <p:cNvPr id="11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7538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Focus (Bot Text) (Prin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0845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311700" y="3291840"/>
            <a:ext cx="8508450" cy="13430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11700" y="3032978"/>
            <a:ext cx="852060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Diamond 10"/>
          <p:cNvSpPr/>
          <p:nvPr userDrawn="1"/>
        </p:nvSpPr>
        <p:spPr>
          <a:xfrm rot="5400000">
            <a:off x="4446431" y="2907409"/>
            <a:ext cx="251138" cy="251138"/>
          </a:xfrm>
          <a:prstGeom prst="diamond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3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01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Less Text (Bot Text) (Print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0845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311700" y="3857625"/>
            <a:ext cx="8508450" cy="7772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700" y="3591862"/>
            <a:ext cx="8520600" cy="251138"/>
            <a:chOff x="311700" y="2907409"/>
            <a:chExt cx="8520600" cy="251138"/>
          </a:xfrm>
        </p:grpSpPr>
        <p:cxnSp>
          <p:nvCxnSpPr>
            <p:cNvPr id="9" name="Straight Connector 8"/>
            <p:cNvCxnSpPr/>
            <p:nvPr userDrawn="1"/>
          </p:nvCxnSpPr>
          <p:spPr>
            <a:xfrm flipH="1">
              <a:off x="311700" y="3032978"/>
              <a:ext cx="8520600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Diamond 10"/>
            <p:cNvSpPr/>
            <p:nvPr userDrawn="1"/>
          </p:nvSpPr>
          <p:spPr>
            <a:xfrm rot="5400000">
              <a:off x="4446431" y="2907409"/>
              <a:ext cx="251138" cy="251138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3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951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5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8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7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4604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umn (Half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339461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39461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8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7221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umn (Half) - Long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339461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40484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8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7229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(Blue)">
    <p:bg>
      <p:bgRef idx="1001">
        <a:schemeClr val="bg1"/>
      </p:bgRef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Shape 13"/>
          <p:cNvSpPr/>
          <p:nvPr/>
        </p:nvSpPr>
        <p:spPr>
          <a:xfrm>
            <a:off x="0" y="2484800"/>
            <a:ext cx="9144000" cy="13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300" y="2537138"/>
            <a:ext cx="3646160" cy="126302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accent2"/>
              </a:buClr>
              <a:buSzPct val="100000"/>
              <a:buFont typeface="Segoe UI"/>
              <a:defRPr sz="2800"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buClr>
                <a:schemeClr val="accent2"/>
              </a:buClr>
              <a:buSzPct val="100000"/>
              <a:defRPr sz="36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72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umn (Right Half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339461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24"/>
          <p:cNvSpPr txBox="1">
            <a:spLocks noGrp="1"/>
          </p:cNvSpPr>
          <p:nvPr>
            <p:ph type="body" idx="1"/>
          </p:nvPr>
        </p:nvSpPr>
        <p:spPr>
          <a:xfrm>
            <a:off x="5492839" y="1152475"/>
            <a:ext cx="3339461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8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33388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28853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3262260" y="1152475"/>
            <a:ext cx="2628853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6212820" y="1152475"/>
            <a:ext cx="2628853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2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84706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ransi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360327"/>
            <a:ext cx="3539591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2708" y="1360327"/>
            <a:ext cx="3539591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855827"/>
            <a:ext cx="3539591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5" name="Shape 25"/>
          <p:cNvSpPr txBox="1">
            <a:spLocks noGrp="1"/>
          </p:cNvSpPr>
          <p:nvPr>
            <p:ph type="body" idx="2"/>
          </p:nvPr>
        </p:nvSpPr>
        <p:spPr>
          <a:xfrm>
            <a:off x="5292709" y="1855827"/>
            <a:ext cx="3539591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1700" y="1810754"/>
            <a:ext cx="353959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92708" y="1810754"/>
            <a:ext cx="353959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34" y="2453091"/>
            <a:ext cx="1140105" cy="1140105"/>
          </a:xfrm>
          <a:prstGeom prst="rect">
            <a:avLst/>
          </a:prstGeom>
        </p:spPr>
      </p:pic>
      <p:sp>
        <p:nvSpPr>
          <p:cNvPr id="17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8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9399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855827"/>
            <a:ext cx="3999900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855827"/>
            <a:ext cx="3999900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360327"/>
            <a:ext cx="3999900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32400" y="1360327"/>
            <a:ext cx="3999900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11700" y="1810754"/>
            <a:ext cx="399990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2400" y="1810754"/>
            <a:ext cx="399989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4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814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 (Lower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2584255"/>
            <a:ext cx="3999900" cy="19846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2584255"/>
            <a:ext cx="3999900" cy="198461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2036469"/>
            <a:ext cx="3999900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32400" y="2036469"/>
            <a:ext cx="3999900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11700" y="2506213"/>
            <a:ext cx="399990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2400" y="2506213"/>
            <a:ext cx="399989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4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0786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Header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855827"/>
            <a:ext cx="2701956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6130343" y="1855827"/>
            <a:ext cx="2701956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360327"/>
            <a:ext cx="2701956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130343" y="1360327"/>
            <a:ext cx="2701956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11700" y="1810754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Shape 25"/>
          <p:cNvSpPr txBox="1">
            <a:spLocks noGrp="1"/>
          </p:cNvSpPr>
          <p:nvPr>
            <p:ph type="body" idx="13"/>
          </p:nvPr>
        </p:nvSpPr>
        <p:spPr>
          <a:xfrm>
            <a:off x="3221021" y="1855827"/>
            <a:ext cx="2701956" cy="271304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221021" y="1360327"/>
            <a:ext cx="2701956" cy="400050"/>
          </a:xfrm>
        </p:spPr>
        <p:txBody>
          <a:bodyPr/>
          <a:lstStyle>
            <a:lvl1pPr algn="ctr"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221021" y="1810754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6130343" y="1810754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8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23394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Headers (Lower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2584256"/>
            <a:ext cx="2701955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3221021" y="2584256"/>
            <a:ext cx="2701955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6130341" y="2584256"/>
            <a:ext cx="2701955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2036469"/>
            <a:ext cx="2701956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21021" y="2036469"/>
            <a:ext cx="2701956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30339" y="2036469"/>
            <a:ext cx="2701956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1700" y="2512653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221021" y="2512653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130339" y="2512653"/>
            <a:ext cx="270195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7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57070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Header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2049781"/>
            <a:ext cx="1851950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2499047" y="2049781"/>
            <a:ext cx="1851950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6980350" y="2049781"/>
            <a:ext cx="1851950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Shape 24"/>
          <p:cNvSpPr txBox="1">
            <a:spLocks noGrp="1"/>
          </p:cNvSpPr>
          <p:nvPr>
            <p:ph type="body" idx="16"/>
          </p:nvPr>
        </p:nvSpPr>
        <p:spPr>
          <a:xfrm>
            <a:off x="4793000" y="2049781"/>
            <a:ext cx="1851950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501994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499046" y="1501994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792998" y="1501994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980347" y="1501994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1700" y="1978178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2499046" y="1978178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792998" y="1978178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980347" y="1978178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9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2681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Headers (Lower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2584256"/>
            <a:ext cx="1851950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2499047" y="2584256"/>
            <a:ext cx="1851950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6980350" y="2584256"/>
            <a:ext cx="1851950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Shape 24"/>
          <p:cNvSpPr txBox="1">
            <a:spLocks noGrp="1"/>
          </p:cNvSpPr>
          <p:nvPr>
            <p:ph type="body" idx="16"/>
          </p:nvPr>
        </p:nvSpPr>
        <p:spPr>
          <a:xfrm>
            <a:off x="4793000" y="2584256"/>
            <a:ext cx="1851950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2036469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499046" y="2036469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792998" y="2036469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980347" y="2036469"/>
            <a:ext cx="1851951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1700" y="2512653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2499046" y="2512653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4792998" y="2512653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6980347" y="2512653"/>
            <a:ext cx="185195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9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860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With Header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20583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55515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Shape 24"/>
          <p:cNvSpPr txBox="1">
            <a:spLocks noGrp="1"/>
          </p:cNvSpPr>
          <p:nvPr>
            <p:ph type="body" idx="16"/>
          </p:nvPr>
        </p:nvSpPr>
        <p:spPr>
          <a:xfrm>
            <a:off x="38049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2" name="Shape 24"/>
          <p:cNvSpPr txBox="1">
            <a:spLocks noGrp="1"/>
          </p:cNvSpPr>
          <p:nvPr>
            <p:ph type="body" idx="17"/>
          </p:nvPr>
        </p:nvSpPr>
        <p:spPr>
          <a:xfrm>
            <a:off x="72981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058300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804899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51498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7298099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1700" y="1978178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058300" y="1978178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804899" y="1978178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551498" y="1978178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7298099" y="1978178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22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902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7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14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Ico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2584256"/>
            <a:ext cx="1527708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2058301" y="2584256"/>
            <a:ext cx="1527708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5551501" y="2584256"/>
            <a:ext cx="1527708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Shape 24"/>
          <p:cNvSpPr txBox="1">
            <a:spLocks noGrp="1"/>
          </p:cNvSpPr>
          <p:nvPr>
            <p:ph type="body" idx="16"/>
          </p:nvPr>
        </p:nvSpPr>
        <p:spPr>
          <a:xfrm>
            <a:off x="3804901" y="2584256"/>
            <a:ext cx="1527708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2" name="Shape 24"/>
          <p:cNvSpPr txBox="1">
            <a:spLocks noGrp="1"/>
          </p:cNvSpPr>
          <p:nvPr>
            <p:ph type="body" idx="17"/>
          </p:nvPr>
        </p:nvSpPr>
        <p:spPr>
          <a:xfrm>
            <a:off x="7298101" y="2584256"/>
            <a:ext cx="1527708" cy="182676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2036469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058300" y="2036469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804899" y="2036469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51498" y="2036469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7298099" y="2036469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1700" y="2512653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058300" y="2512653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804899" y="2512653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551498" y="2512653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7298099" y="2512653"/>
            <a:ext cx="152770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22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8339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With Headers (No Bar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Shape 24"/>
          <p:cNvSpPr txBox="1">
            <a:spLocks noGrp="1"/>
          </p:cNvSpPr>
          <p:nvPr>
            <p:ph type="body" idx="13"/>
          </p:nvPr>
        </p:nvSpPr>
        <p:spPr>
          <a:xfrm>
            <a:off x="20583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4"/>
          <p:cNvSpPr txBox="1">
            <a:spLocks noGrp="1"/>
          </p:cNvSpPr>
          <p:nvPr>
            <p:ph type="body" idx="14"/>
          </p:nvPr>
        </p:nvSpPr>
        <p:spPr>
          <a:xfrm>
            <a:off x="55515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Shape 24"/>
          <p:cNvSpPr txBox="1">
            <a:spLocks noGrp="1"/>
          </p:cNvSpPr>
          <p:nvPr>
            <p:ph type="body" idx="16"/>
          </p:nvPr>
        </p:nvSpPr>
        <p:spPr>
          <a:xfrm>
            <a:off x="38049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2" name="Shape 24"/>
          <p:cNvSpPr txBox="1">
            <a:spLocks noGrp="1"/>
          </p:cNvSpPr>
          <p:nvPr>
            <p:ph type="body" idx="17"/>
          </p:nvPr>
        </p:nvSpPr>
        <p:spPr>
          <a:xfrm>
            <a:off x="7298101" y="2049781"/>
            <a:ext cx="1527708" cy="251909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0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700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058300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804899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551498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7298099" y="1501994"/>
            <a:ext cx="1527709" cy="400050"/>
          </a:xfrm>
        </p:spPr>
        <p:txBody>
          <a:bodyPr/>
          <a:lstStyle>
            <a:lvl1pPr algn="ctr"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  <a:endParaRPr lang="en-SG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9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55743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299"/>
            <a:ext cx="2736300" cy="23328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2948939"/>
            <a:ext cx="2736300" cy="161993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44875" y="0"/>
            <a:ext cx="5699125" cy="51435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sldNum" idx="4"/>
          </p:nvPr>
        </p:nvSpPr>
        <p:spPr>
          <a:xfrm>
            <a:off x="2393189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32281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For Explanatio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8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68214" y="0"/>
            <a:ext cx="4275786" cy="51435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7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42603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1" name="Shape 8"/>
          <p:cNvSpPr txBox="1">
            <a:spLocks noGrp="1"/>
          </p:cNvSpPr>
          <p:nvPr>
            <p:ph type="sldNum" idx="4"/>
          </p:nvPr>
        </p:nvSpPr>
        <p:spPr>
          <a:xfrm>
            <a:off x="2393189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42633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99125" cy="5143500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138179" y="284299"/>
            <a:ext cx="2736300" cy="23328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138179" y="2948939"/>
            <a:ext cx="2736300" cy="161993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48068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sldNum" idx="4"/>
          </p:nvPr>
        </p:nvSpPr>
        <p:spPr>
          <a:xfrm>
            <a:off x="8325779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238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7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5" name="Shape 17"/>
          <p:cNvSpPr txBox="1">
            <a:spLocks noGrp="1"/>
          </p:cNvSpPr>
          <p:nvPr>
            <p:ph type="body" idx="1"/>
          </p:nvPr>
        </p:nvSpPr>
        <p:spPr>
          <a:xfrm>
            <a:off x="3276600" y="1214707"/>
            <a:ext cx="5555700" cy="313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72050" y="863531"/>
            <a:ext cx="399990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8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ck BG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45931"/>
            <a:ext cx="9144000" cy="41975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97A7"/>
              </a:buClr>
              <a:buFont typeface="Segoe UI"/>
              <a:defRPr b="1">
                <a:solidFill>
                  <a:schemeClr val="accent6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7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Emphasize (Blue)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"/>
          <p:cNvSpPr/>
          <p:nvPr userDrawn="1"/>
        </p:nvSpPr>
        <p:spPr>
          <a:xfrm>
            <a:off x="0" y="-1"/>
            <a:ext cx="9144000" cy="1152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97A7"/>
              </a:buClr>
              <a:buFont typeface="Segoe UI"/>
              <a:defRPr b="1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436775"/>
            <a:ext cx="8520600" cy="313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Project Scoping Document</a:t>
            </a:r>
          </a:p>
        </p:txBody>
      </p:sp>
      <p:sp>
        <p:nvSpPr>
          <p:cNvPr id="10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758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ze (2 Columns)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"/>
          <p:cNvSpPr/>
          <p:nvPr userDrawn="1"/>
        </p:nvSpPr>
        <p:spPr>
          <a:xfrm>
            <a:off x="0" y="-1"/>
            <a:ext cx="9144000" cy="1152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97A7"/>
              </a:buClr>
              <a:buFont typeface="Segoe UI"/>
              <a:defRPr b="1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24"/>
          <p:cNvSpPr txBox="1">
            <a:spLocks noGrp="1"/>
          </p:cNvSpPr>
          <p:nvPr>
            <p:ph type="body" idx="1"/>
          </p:nvPr>
        </p:nvSpPr>
        <p:spPr>
          <a:xfrm>
            <a:off x="311700" y="14367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9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4367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Segoe UI"/>
              <a:defRPr sz="1400"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SzPct val="100000"/>
              <a:buFont typeface="Segoe UI"/>
              <a:defRPr sz="1200"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1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431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and Focu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022888"/>
            <a:ext cx="9144000" cy="358785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7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77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Focu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3976965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5"/>
              </a:buClr>
              <a:buFont typeface="Segoe UI"/>
              <a:defRPr b="1">
                <a:solidFill>
                  <a:schemeClr val="tx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2pPr>
            <a:lvl3pPr lvl="2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3pPr>
            <a:lvl4pPr lvl="3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4pPr>
            <a:lvl5pPr lvl="4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5pPr>
            <a:lvl6pPr lvl="5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6pPr>
            <a:lvl7pPr lvl="6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7pPr>
            <a:lvl8pPr lvl="7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8pPr>
            <a:lvl9pPr lvl="8" rtl="0">
              <a:spcBef>
                <a:spcPts val="0"/>
              </a:spcBef>
              <a:buClr>
                <a:srgbClr val="FD7016"/>
              </a:buClr>
              <a:defRPr>
                <a:solidFill>
                  <a:srgbClr val="FD7016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17"/>
          <p:cNvSpPr txBox="1">
            <a:spLocks noGrp="1"/>
          </p:cNvSpPr>
          <p:nvPr>
            <p:ph type="body" idx="1"/>
          </p:nvPr>
        </p:nvSpPr>
        <p:spPr>
          <a:xfrm>
            <a:off x="4962524" y="857000"/>
            <a:ext cx="3869775" cy="40436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Font typeface="Segoe UI"/>
              <a:defRPr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Font typeface="Segoe UI"/>
              <a:defRPr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700" y="4880734"/>
            <a:ext cx="1690965" cy="215444"/>
          </a:xfrm>
        </p:spPr>
        <p:txBody>
          <a:bodyPr/>
          <a:lstStyle/>
          <a:p>
            <a:r>
              <a:rPr lang="en-US" dirty="0"/>
              <a:t>Project Scoping Document</a:t>
            </a:r>
          </a:p>
        </p:txBody>
      </p:sp>
      <p:sp>
        <p:nvSpPr>
          <p:cNvPr id="10" name="Shape 8"/>
          <p:cNvSpPr txBox="1">
            <a:spLocks noGrp="1"/>
          </p:cNvSpPr>
          <p:nvPr>
            <p:ph type="sldNum" idx="4"/>
          </p:nvPr>
        </p:nvSpPr>
        <p:spPr>
          <a:xfrm>
            <a:off x="2393189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281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 b="1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Segoe UI"/>
              <a:buNone/>
              <a:defRPr sz="2800">
                <a:solidFill>
                  <a:schemeClr val="dk1"/>
                </a:solidFill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egoe UI"/>
              <a:defRPr sz="1800"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egoe UI"/>
              <a:defRPr>
                <a:solidFill>
                  <a:schemeClr val="dk2"/>
                </a:solidFill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1700" y="4880734"/>
            <a:ext cx="1954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SG" sz="800" dirty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Project Scoping Document</a:t>
            </a:r>
          </a:p>
        </p:txBody>
      </p:sp>
      <p:sp>
        <p:nvSpPr>
          <p:cNvPr id="9" name="Shape 8"/>
          <p:cNvSpPr txBox="1">
            <a:spLocks noGrp="1"/>
          </p:cNvSpPr>
          <p:nvPr>
            <p:ph type="sldNum" idx="4"/>
          </p:nvPr>
        </p:nvSpPr>
        <p:spPr>
          <a:xfrm>
            <a:off x="8283600" y="4900628"/>
            <a:ext cx="548700" cy="175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" sz="800" b="0" i="0" u="none" strike="noStrike" cap="none" smtClean="0">
                <a:solidFill>
                  <a:schemeClr val="bg2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fld id="{00000000-1234-1234-1234-123412341234}" type="slidenum">
              <a:rPr lang="en-SG" smtClean="0"/>
              <a:pPr/>
              <a:t>‹#›</a:t>
            </a:fld>
            <a:endParaRPr lang="en-SG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69" r:id="rId3"/>
    <p:sldLayoutId id="2147483701" r:id="rId4"/>
    <p:sldLayoutId id="2147483660" r:id="rId5"/>
    <p:sldLayoutId id="2147483674" r:id="rId6"/>
    <p:sldLayoutId id="2147483692" r:id="rId7"/>
    <p:sldLayoutId id="2147483672" r:id="rId8"/>
    <p:sldLayoutId id="2147483681" r:id="rId9"/>
    <p:sldLayoutId id="2147483696" r:id="rId10"/>
    <p:sldLayoutId id="2147483699" r:id="rId11"/>
    <p:sldLayoutId id="2147483686" r:id="rId12"/>
    <p:sldLayoutId id="2147483698" r:id="rId13"/>
    <p:sldLayoutId id="2147483697" r:id="rId14"/>
    <p:sldLayoutId id="2147483687" r:id="rId15"/>
    <p:sldLayoutId id="2147483700" r:id="rId16"/>
    <p:sldLayoutId id="2147483665" r:id="rId17"/>
    <p:sldLayoutId id="2147483689" r:id="rId18"/>
    <p:sldLayoutId id="2147483693" r:id="rId19"/>
    <p:sldLayoutId id="2147483691" r:id="rId20"/>
    <p:sldLayoutId id="2147483662" r:id="rId21"/>
    <p:sldLayoutId id="2147483668" r:id="rId22"/>
    <p:sldLayoutId id="2147483670" r:id="rId23"/>
    <p:sldLayoutId id="2147483695" r:id="rId24"/>
    <p:sldLayoutId id="2147483679" r:id="rId25"/>
    <p:sldLayoutId id="2147483694" r:id="rId26"/>
    <p:sldLayoutId id="2147483671" r:id="rId27"/>
    <p:sldLayoutId id="2147483680" r:id="rId28"/>
    <p:sldLayoutId id="2147483677" r:id="rId29"/>
    <p:sldLayoutId id="2147483690" r:id="rId30"/>
    <p:sldLayoutId id="2147483678" r:id="rId31"/>
    <p:sldLayoutId id="2147483666" r:id="rId32"/>
    <p:sldLayoutId id="2147483688" r:id="rId33"/>
    <p:sldLayoutId id="2147483667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egoe UI"/>
          <a:ea typeface="Segoe UI"/>
          <a:cs typeface="Segoe UI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rations-space/streamlit/blob/main/pictures/WorkflowDiagram.jp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analyser.streamlit.ap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ianalyser.streamlit.ap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analyser.streamlit.ap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ianalyser.streamlit.app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analyser.streamlit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s://github.com/integrations-space/streamlit/blob/main/design_intent/Window%20Schedule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tegrations-space/streamlit/blob/main/regulatory_requirements/scdf%20chapter%204.pdf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github.com/integrations-space/streamlit/blob/main/regulatory_requirements/approveddoc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torage.cloud.google.com/data_parsing/parsed_output/window_schedule.xl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torage.cloud.google.com/data_parsing/parsed_output/Requirements.txt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torage.cloud.google.com/data_parsing/parsed_output/Requirements.tx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orage.cloud.google.com/data_parsing/parsed_output/check_1.xlsx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ca-project.streamlit.a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aunchpad.gov.sg/ideathon/8adea89f-b8bd-4015-b9b8-4ed956b7a60a/ideas/58549471-d222-41a5-aef4-ba2cd0d837d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gov.sg/ideathon/8adea89f-b8bd-4015-b9b8-4ed956b7a60a/ideas/58549471-d222-41a5-aef4-ba2cd0d837d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gov.sg/ideathon/8adea89f-b8bd-4015-b9b8-4ed956b7a60a/ideas/58549471-d222-41a5-aef4-ba2cd0d837d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gov.sg/ideathon/8adea89f-b8bd-4015-b9b8-4ed956b7a60a/ideas/58549471-d222-41a5-aef4-ba2cd0d837d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gov.sg/ideathon/8adea89f-b8bd-4015-b9b8-4ed956b7a60a/ideas/58549471-d222-41a5-aef4-ba2cd0d837d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gov.sg/ideathon/8adea89f-b8bd-4015-b9b8-4ed956b7a60a/ideas/58549471-d222-41a5-aef4-ba2cd0d837d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24" y="1868195"/>
            <a:ext cx="5780663" cy="582158"/>
          </a:xfrm>
        </p:spPr>
        <p:txBody>
          <a:bodyPr/>
          <a:lstStyle/>
          <a:p>
            <a:r>
              <a:rPr lang="en-SG" sz="2800" dirty="0"/>
              <a:t>AI Champions Bootcamp</a:t>
            </a:r>
            <a:br>
              <a:rPr lang="en-SG" sz="2800" dirty="0"/>
            </a:br>
            <a:r>
              <a:rPr lang="en-GB" sz="2800" dirty="0"/>
              <a:t>Agent-based Analyser for Technical and Regulatory Requirements Checks</a:t>
            </a:r>
            <a:endParaRPr lang="en-SG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4784" y="3693532"/>
            <a:ext cx="5281456" cy="45043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Pong Woon Wei, Senior Manager, BCA (Lead)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Unni Krishnan AMBADY, Senior Lecturer, BCAA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4241" y="4587138"/>
            <a:ext cx="4377216" cy="450438"/>
          </a:xfrm>
        </p:spPr>
        <p:txBody>
          <a:bodyPr/>
          <a:lstStyle/>
          <a:p>
            <a:r>
              <a:rPr lang="en-SG" dirty="0"/>
              <a:t>Adapted From </a:t>
            </a:r>
            <a:r>
              <a:rPr lang="en-SG" b="1" dirty="0"/>
              <a:t>Data Literacy ePrimer – Module 5</a:t>
            </a:r>
          </a:p>
        </p:txBody>
      </p:sp>
    </p:spTree>
    <p:extLst>
      <p:ext uri="{BB962C8B-B14F-4D97-AF65-F5344CB8AC3E}">
        <p14:creationId xmlns:p14="http://schemas.microsoft.com/office/powerpoint/2010/main" val="2183353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F63B-77AE-7020-961B-6A2E228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(Flow Chart)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9B5BF-ABBA-514D-80FC-C40CF4B4833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10</a:t>
            </a:fld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7598C-9705-08A7-220D-0B605445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99" y="857000"/>
            <a:ext cx="6169051" cy="4171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E52242-3DEF-8F46-1441-6E54E9443CB5}"/>
              </a:ext>
            </a:extLst>
          </p:cNvPr>
          <p:cNvSpPr txBox="1"/>
          <p:nvPr/>
        </p:nvSpPr>
        <p:spPr>
          <a:xfrm>
            <a:off x="2458282" y="4731110"/>
            <a:ext cx="6099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rgbClr val="6BA0E7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https://github.com/integrations-space/streamlit/blob/main/pictures/WorkflowDiagram.</a:t>
            </a:r>
            <a:r>
              <a: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r>
              <a: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423E6-9C90-FD4B-4913-4B1094255C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36896" flipV="1">
            <a:off x="385090" y="2184375"/>
            <a:ext cx="1666038" cy="17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2CAC-F419-A601-A24B-B6EBF59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33CF-919C-666E-383D-37C7D30DB7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11</a:t>
            </a:fld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F8630-92CB-02F8-CA4D-F5D121EA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700" y="4405743"/>
            <a:ext cx="7880350" cy="387600"/>
          </a:xfrm>
        </p:spPr>
        <p:txBody>
          <a:bodyPr/>
          <a:lstStyle/>
          <a:p>
            <a:pPr algn="l"/>
            <a:r>
              <a:rPr lang="en-GB" sz="1600" b="1" dirty="0">
                <a:highlight>
                  <a:srgbClr val="FFFFFF"/>
                </a:highlight>
                <a:latin typeface="Roboto" panose="02000000000000000000" pitchFamily="2" charset="0"/>
              </a:rPr>
              <a:t>Username: ants  Password: abc2024</a:t>
            </a:r>
          </a:p>
          <a:p>
            <a:pPr algn="l"/>
            <a:endParaRPr lang="en-GB" sz="1600" b="1" dirty="0"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SG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5D088-46A2-2D59-2D18-15597DBC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244600"/>
            <a:ext cx="7289800" cy="307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C1A9-EBE9-2166-6E19-2506F26E9246}"/>
              </a:ext>
            </a:extLst>
          </p:cNvPr>
          <p:cNvSpPr txBox="1"/>
          <p:nvPr/>
        </p:nvSpPr>
        <p:spPr>
          <a:xfrm>
            <a:off x="856700" y="9443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https://aianalyser.streamlit.app/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300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25E84-B54B-3951-200B-D4415D84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72B7-1871-F485-4DAC-DEFC9777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AAFF6-BF04-5E85-BEBB-B1B402C1CD9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12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59D63-7E2A-2457-D51F-D70F5C23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65886"/>
            <a:ext cx="8813466" cy="3747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90CCC9-5551-8D7A-D525-5F06FD923D9D}"/>
              </a:ext>
            </a:extLst>
          </p:cNvPr>
          <p:cNvSpPr txBox="1"/>
          <p:nvPr/>
        </p:nvSpPr>
        <p:spPr>
          <a:xfrm>
            <a:off x="242866" y="8075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https://aianalyser.streamlit.app/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25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7B19-9D18-7431-F314-1C87F3C7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E00D-9C69-C4F3-4519-7C41FE15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24FA6-B18B-4601-C94A-9C5BBB00BBC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13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6702D-1098-F0CD-5E01-5243450A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65886"/>
            <a:ext cx="8737050" cy="2466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4EEAB7-4622-2DB7-4071-266584D363E1}"/>
              </a:ext>
            </a:extLst>
          </p:cNvPr>
          <p:cNvSpPr txBox="1"/>
          <p:nvPr/>
        </p:nvSpPr>
        <p:spPr>
          <a:xfrm>
            <a:off x="242866" y="8075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https://aianalyser.streamlit.app/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435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BE82F-84F6-C6CA-6D64-2DA2650A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F01F-7A64-6A46-B239-09D501F0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0B977-0BA3-1831-E308-11FA9171F1C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14</a:t>
            </a:fld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6C656-7F5C-CDAA-89FD-88A39B51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06318"/>
            <a:ext cx="8876750" cy="242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FE0B9-E440-12F6-7EB9-B3FCC63C7918}"/>
              </a:ext>
            </a:extLst>
          </p:cNvPr>
          <p:cNvSpPr txBox="1"/>
          <p:nvPr/>
        </p:nvSpPr>
        <p:spPr>
          <a:xfrm>
            <a:off x="242866" y="8075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https://aianalyser.streamlit.app/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95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DDE5-FF08-778E-B492-908E0B01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A74-E33F-AE1C-3E31-7E0D53C1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Up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B77F0-51FC-DADC-BEAD-DB1C2F079D8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15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FC825-7B7C-93E5-BBB9-E86E1DB5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06319"/>
            <a:ext cx="8832300" cy="2367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6AA30-B43C-3341-BAEE-2FF790D938BB}"/>
              </a:ext>
            </a:extLst>
          </p:cNvPr>
          <p:cNvSpPr txBox="1"/>
          <p:nvPr/>
        </p:nvSpPr>
        <p:spPr>
          <a:xfrm>
            <a:off x="242866" y="8075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https://aianalyser.streamlit.app/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943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DF61E-4DAE-F7E7-854F-053C09C5E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15BD-A39F-7CE3-BFC5-3D1ED08E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Data Used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B9C2C-FA93-4457-3353-1B336B02AED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16</a:t>
            </a:fld>
            <a:endParaRPr lang="en-S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B47B521-E19E-C23E-3D60-4B1F8C7D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1" y="961945"/>
            <a:ext cx="4584839" cy="2626843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9C48051-B5E5-987C-CE28-BD971320F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320" y="1057195"/>
            <a:ext cx="2918780" cy="2025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E121C04-862B-3296-DF57-B82F7DCCA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750" y="2934025"/>
            <a:ext cx="3086300" cy="1723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32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EC016-67AF-C0E3-543E-A7D4DC18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68C6-8F78-A8E8-9AF3-AE2DD730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Tabulated Measurable Data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D952-5789-9344-F534-341ADC192AB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17</a:t>
            </a:fld>
            <a:endParaRPr lang="en-SG"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15EF872C-1D64-8CC6-4F9F-CBFFE029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860"/>
            <a:ext cx="9144000" cy="29777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2A2054-40C3-2512-5E4D-333857085D70}"/>
              </a:ext>
            </a:extLst>
          </p:cNvPr>
          <p:cNvSpPr txBox="1"/>
          <p:nvPr/>
        </p:nvSpPr>
        <p:spPr>
          <a:xfrm>
            <a:off x="-1" y="4141056"/>
            <a:ext cx="8932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https://storage.cloud.google.com/data_parsing/parsed_output/window_schedule.xls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674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4497A-99E0-EA5D-20AA-D701155B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8524-497A-3FDD-48F8-0A176A15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Parsed Requirements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94A4-99F1-5582-B6F1-9319911C6BF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18</a:t>
            </a:fld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1CCBC-1E64-B23C-59F0-05C93851D679}"/>
              </a:ext>
            </a:extLst>
          </p:cNvPr>
          <p:cNvSpPr txBox="1"/>
          <p:nvPr/>
        </p:nvSpPr>
        <p:spPr>
          <a:xfrm>
            <a:off x="7158538" y="995378"/>
            <a:ext cx="1921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https://storage.cloud.google.com/data_parsing/parsed_output/Requirements.txt</a:t>
            </a:r>
            <a:r>
              <a:rPr lang="en-SG" dirty="0"/>
              <a:t> 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A779A38-92E4-8625-1FE2-BED24A8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7863"/>
            <a:ext cx="6846838" cy="39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4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6E5AA-C4A1-8B24-2CED-A4AE815F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DA39-5CF4-F5AB-C1D1-2AA47EB7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Parsed Requirements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AF6D-F1B1-B5E2-2981-54285D83DE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19</a:t>
            </a:fld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7A694-364A-A668-6D5F-4BDFFB19654A}"/>
              </a:ext>
            </a:extLst>
          </p:cNvPr>
          <p:cNvSpPr txBox="1"/>
          <p:nvPr/>
        </p:nvSpPr>
        <p:spPr>
          <a:xfrm>
            <a:off x="7158538" y="995378"/>
            <a:ext cx="1921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https://storage.cloud.google.com/data_parsing/parsed_output/Requirements.txt</a:t>
            </a:r>
            <a:r>
              <a:rPr lang="en-SG" dirty="0"/>
              <a:t> 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8B10327F-760A-7E68-F8CC-93C975E9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7863"/>
            <a:ext cx="6846838" cy="39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5300" y="2537138"/>
            <a:ext cx="8312140" cy="1263024"/>
          </a:xfrm>
        </p:spPr>
        <p:txBody>
          <a:bodyPr/>
          <a:lstStyle/>
          <a:p>
            <a:r>
              <a:rPr lang="en-GB" sz="2800" dirty="0"/>
              <a:t>Agent-based Analyser for Technical and Regulatory Requirements Checks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801BC-44CC-FAE1-2464-1D608FF08C75}"/>
              </a:ext>
            </a:extLst>
          </p:cNvPr>
          <p:cNvSpPr txBox="1"/>
          <p:nvPr/>
        </p:nvSpPr>
        <p:spPr>
          <a:xfrm>
            <a:off x="423766" y="363972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solidFill>
                  <a:schemeClr val="tx1"/>
                </a:solidFill>
              </a:rPr>
              <a:t>prepared by PONG Woon Wei, Senior Manager, BCA (Lead)</a:t>
            </a:r>
          </a:p>
        </p:txBody>
      </p:sp>
    </p:spTree>
    <p:extLst>
      <p:ext uri="{BB962C8B-B14F-4D97-AF65-F5344CB8AC3E}">
        <p14:creationId xmlns:p14="http://schemas.microsoft.com/office/powerpoint/2010/main" val="387743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FF4DA-971A-AAF2-4EC9-8DE77FE8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691D-E8E8-6C50-8B45-0A13622A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Outcome – Highlighted non-compliances concerns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D9A9F-E402-FA88-21E0-09BC008C4BB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20</a:t>
            </a:fld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42EDF-B94E-9DFF-8EFB-E43EAFB84B86}"/>
              </a:ext>
            </a:extLst>
          </p:cNvPr>
          <p:cNvSpPr txBox="1"/>
          <p:nvPr/>
        </p:nvSpPr>
        <p:spPr>
          <a:xfrm>
            <a:off x="7158538" y="995378"/>
            <a:ext cx="1921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https://storage.cloud.google.com/data_parsing/parsed_output/check_1.xlsx</a:t>
            </a:r>
            <a:r>
              <a:rPr lang="en-SG" dirty="0"/>
              <a:t> 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CB4FBFF-91CA-9E83-33FE-52C76AE2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995378"/>
            <a:ext cx="7046412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4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170B-9E3B-5495-F288-6B69728E4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16F8-C078-DDB0-41A7-6657ECDC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 – Validations (Independent Agent)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1575B-C900-84E3-D2EA-9030E45E4A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21</a:t>
            </a:fld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52594-181E-6785-A482-A3548A8CE2BC}"/>
              </a:ext>
            </a:extLst>
          </p:cNvPr>
          <p:cNvSpPr txBox="1"/>
          <p:nvPr/>
        </p:nvSpPr>
        <p:spPr>
          <a:xfrm>
            <a:off x="7158538" y="995378"/>
            <a:ext cx="1921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https://bca-project.streamlit.app/</a:t>
            </a:r>
            <a:r>
              <a:rPr lang="en-SG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49353-19BD-82B8-368C-CD764984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3" y="1010522"/>
            <a:ext cx="3653397" cy="4132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DC1E1-A72E-F3AA-1B9C-46656FF4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392" y="1015122"/>
            <a:ext cx="2954808" cy="41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Learning Points (from Obstacles)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22</a:t>
            </a:fld>
            <a:endParaRPr lang="en-S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76600" y="857000"/>
            <a:ext cx="5555700" cy="31321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/>
              <a:t>Functionality &amp; User Experience: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Engaging different models to replace parsing functions,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Limited time for quick learning while doing approach,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Engage </a:t>
            </a:r>
            <a:r>
              <a:rPr lang="en-GB" sz="1200" dirty="0" err="1"/>
              <a:t>Govtech</a:t>
            </a:r>
            <a:r>
              <a:rPr lang="en-GB" sz="1200" dirty="0"/>
              <a:t> provided guides and advice.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1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/>
              <a:t>Technical Implementation: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Proper use of Vertex AI tools,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Comparisons of different tools,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Prompt Engineering techniques for effective outcomes.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1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/>
              <a:t>Innovation: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Implement AI Agentic workflow to streamline programming processes and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Automating actual practice processes using LLM with user interactive approach.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/>
              <a:t>Documentation: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Plays an important role to learn, relearn and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Share information for teamwork, collaboration and coordination.</a:t>
            </a:r>
            <a:endParaRPr lang="en-SG" sz="1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2798A-B6B9-43C0-ABF4-5C3C5615D0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3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Problem Statement: The 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3</a:t>
            </a:fld>
            <a:endParaRPr lang="en-S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49600" y="857000"/>
            <a:ext cx="5746750" cy="31321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construction industry still relies heavily on manual checks to verify design intent and technical drawings against building specifications and regulatory requirements (e.g., BCA, SCDF, etc.).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en-GB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Stakeholders with diverse backgrounds and expertise often struggle to navigate the complex tools and requirements needed for these checks.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en-GB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hundreds of projects initiated annually, these inefficiencies compound, leading to time-consuming processes and impacting manpower allocation.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en-GB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key question is: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can we simplify and automate repetitive checks, reduce non-compliance risks, and improve workflows to ease the work burden on project stakeholders?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en-GB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5FE9-F236-43F0-85F1-32BF4936BC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3" y="757325"/>
            <a:ext cx="2412123" cy="2412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4FA38-ACFB-0E60-BC57-AA36162536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7650" y="2664161"/>
            <a:ext cx="2296724" cy="2412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1D850-357A-DCA6-64BD-018ECBA4FDF4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4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98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16BE-142E-96CA-BD9B-303C22D4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10F0A6-D0DD-51B0-A40D-0AB9B5F5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Proposed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06AA3-B882-59E2-38CB-0C214946592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4</a:t>
            </a:fld>
            <a:endParaRPr lang="en-S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0B1EC-45F0-B759-47ED-7B2FCE84F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809" y="857000"/>
            <a:ext cx="5901541" cy="3132100"/>
          </a:xfrm>
        </p:spPr>
        <p:txBody>
          <a:bodyPr/>
          <a:lstStyle/>
          <a:p>
            <a:pPr algn="just"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proposed solution converts user-provided project data and requirements (e.g., technical drawings, building specifications, standards, and regulations) into an accessible tabulated structure, covering five key areas: 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Intent: Extract measurable figures from technical drawings, documents, etc. 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Requirements: Extract measurable figures from regulatory requirements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Checks: Compare design intent against requirements for non-compliances. </a:t>
            </a:r>
          </a:p>
          <a:p>
            <a:pPr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Recommend: Provide suggestions based on the most stringent requirements.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Validate: Cross-check online data for common practices and requirements. 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lnSpc>
                <a:spcPct val="100000"/>
              </a:lnSpc>
              <a:spcAft>
                <a:spcPts val="0"/>
              </a:spcAft>
            </a:pPr>
            <a:br>
              <a:rPr lang="en-GB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enables non-technical stakeholders to easily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ensure project conformance. The system automates data processing and validation using Python packages, Google Gemini LLM models as AI agents assigned to tasks like extracting, parsing, comparing user-provided information, and cross-reference design intent with regulatory requirements, generate reports, validate using available online data resources, and respond to natural language queries to recommend the most stringent design criteria. 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>
              <a:lnSpc>
                <a:spcPct val="100000"/>
              </a:lnSpc>
              <a:spcAft>
                <a:spcPts val="0"/>
              </a:spcAft>
            </a:pPr>
            <a:br>
              <a:rPr lang="en-GB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Proof of Concept (PoC) will demonstrate the solution’s feasibility using a common component, such as windows and/or doors, scalable to other components.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b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A99CC-B7CD-6AF6-C3C5-C2D795C365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4838A-467F-B1E5-0E96-BCCB242ACFFF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3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84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DA13-844B-CBB8-0CD2-1EF4511B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EE414C-E9CB-C57D-2C7E-A7A5296E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F8E88-D723-43FF-AA7A-EF51309E890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5</a:t>
            </a:fld>
            <a:endParaRPr lang="en-S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09CBCC-68B0-05E8-7B05-6DB0C2E2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809" y="857000"/>
            <a:ext cx="5901541" cy="3132100"/>
          </a:xfrm>
        </p:spPr>
        <p:txBody>
          <a:bodyPr/>
          <a:lstStyle/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solution will streamline repetitive checks, reduce reliance on complex tools and manual processes, and mitigate non-compliance risks for project stakeholders. </a:t>
            </a:r>
          </a:p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over 12,000 projects’ submissions expected annually, automating design and regulatory compliance checks will significantly enhance efficiency and accuracy for regulatory bodies and industry practitioners.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F73AB-9BDD-999F-F2F3-6143D7338D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CFCF1-27FA-D21C-EE2A-18214DDD43AD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3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02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77F4B-F316-A27B-6578-71CABB01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19EC21-449B-E01C-AA55-5923C4A7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Stakeholders &amp; Users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8F9F0-03E4-0549-F1F9-3F9F08C5650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6</a:t>
            </a:fld>
            <a:endParaRPr lang="en-S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76D6E-7707-D3F8-6450-465CFCE61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809" y="857000"/>
            <a:ext cx="5901541" cy="3132100"/>
          </a:xfrm>
        </p:spPr>
        <p:txBody>
          <a:bodyPr/>
          <a:lstStyle/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Industry practitioners, including Qualified Persons (QPs), main contractors, suppliers, specialists, and public agency officers, will benefit from automated analysis, checks, and increased productivity in ensuring design requirements and regulatory compliance.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E3522-4AD0-23D2-48D4-EA21E3CBDD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36174-16B1-84B5-83B1-A4ECC71685C9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3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81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0EB5-205E-9352-DBD9-346648B94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DF5C9B-B3E8-401D-0DFD-52CEA0A0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Available Data and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1F371-7419-B783-A06B-496D2A70AB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7</a:t>
            </a:fld>
            <a:endParaRPr lang="en-S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56B8D-1688-D819-16C6-89DBEC38B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809" y="857000"/>
            <a:ext cx="5901541" cy="3132100"/>
          </a:xfrm>
        </p:spPr>
        <p:txBody>
          <a:bodyPr/>
          <a:lstStyle/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 is using publicly available regulatory requirements, such as BCA approved documents and the SCDF Fire Code 2023, specifically focusing on Chapter 4 fire safety requirements for access openings.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standards are essential for ensuring compliance needs for all building projects.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better scope down the workload, the project is using a window schedule, captured as jpeg and used as practical data samples.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/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sources provide a foundation for testing the automated parsing and compliance-checking capabilities of the system, helping users validate their building designs against recognized regulatory requirements efficiently.</a:t>
            </a: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EB79-9AD0-76AC-B7CA-790B2C27CD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615A8-131D-6F23-7757-25327C4E170D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3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22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446A-8A75-D662-4979-AB6FDDAF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19868C-87FB-4B9E-4ED7-1594A057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1D6C7-16FC-B308-01AB-C8A949F7FB1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8</a:t>
            </a:fld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F85CE-F76A-217D-0E37-C97B8A28B6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90" y="662075"/>
            <a:ext cx="2412123" cy="2412123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1B2C846-DF9C-8032-310C-37D735109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0" y="1214707"/>
            <a:ext cx="5555700" cy="3132100"/>
          </a:xfrm>
        </p:spPr>
        <p:txBody>
          <a:bodyPr/>
          <a:lstStyle/>
          <a:p>
            <a:pPr algn="just" rtl="0">
              <a:lnSpc>
                <a:spcPct val="100000"/>
              </a:lnSpc>
              <a:spcAft>
                <a:spcPts val="0"/>
              </a:spcAft>
            </a:pPr>
            <a:r>
              <a:rPr lang="en-GB" sz="1800" dirty="0"/>
              <a:t>Officially (Open) / non-sensitive</a:t>
            </a:r>
            <a:endParaRPr lang="en-GB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7DFC9-7084-8F11-5C14-EE15689B885A}"/>
              </a:ext>
            </a:extLst>
          </p:cNvPr>
          <p:cNvSpPr txBox="1"/>
          <p:nvPr/>
        </p:nvSpPr>
        <p:spPr>
          <a:xfrm>
            <a:off x="3094120" y="4499443"/>
            <a:ext cx="5704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SG" sz="1100" b="1" dirty="0">
                <a:hlinkClick r:id="rId3"/>
              </a:rPr>
              <a:t>https://launchpad.gov.sg/ideathon/8adea89f-b8bd-4015-b9b8-4ed956b7a60a/ideas/58549471-d222-41a5-aef4-ba2cd0d837d5</a:t>
            </a:r>
            <a:r>
              <a:rPr lang="en-SG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79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Lines Of Inquiry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SG" smtClean="0"/>
              <a:pPr/>
              <a:t>9</a:t>
            </a:fld>
            <a:endParaRPr lang="en-S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76600" y="938789"/>
            <a:ext cx="5555700" cy="340809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Hypotheses and Assumptions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AI Feasibility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The current AI models trained is able to extract, parse, clean and structure the data from PDF and image files.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Compliance Automation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With multi AI agent-based workflow, the process can be effectively streamlined on data processing for non-compliances checks.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Validation Approach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Testing &amp; Comparison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Using a third party AI Agent of different model to compare AI-extracted data and recommendations, and having manual checks for accuracy.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User Study &amp; Scalability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Through completed AI Hackathons with trade association chambers, and key vendors e.g. SIA/YAL and Google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TrailBlazer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programme, we have gained better understanding of the users’ problem statements and needs for potential AI Agentic workflow and automated solutions to be scaled.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F89EA-AAE2-44A2-AB9B-7C3C03F04F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90" y="1436775"/>
            <a:ext cx="2412123" cy="24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83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2&quot; unique_id=&quot;49974&quot;&gt;&lt;object type=&quot;3&quot; unique_id=&quot;49991&quot;&gt;&lt;property id=&quot;20148&quot; value=&quot;5&quot;/&gt;&lt;property id=&quot;20300&quot; value=&quot;Slide 12&quot;/&gt;&lt;property id=&quot;20307&quot; value=&quot;516&quot;/&gt;&lt;/object&gt;&lt;object type=&quot;3&quot; unique_id=&quot;49992&quot;&gt;&lt;property id=&quot;20148&quot; value=&quot;5&quot;/&gt;&lt;property id=&quot;20300&quot; value=&quot;Slide 10&quot;/&gt;&lt;property id=&quot;20307&quot; value=&quot;515&quot;/&gt;&lt;/object&gt;&lt;object type=&quot;3&quot; unique_id=&quot;50000&quot;&gt;&lt;property id=&quot;20148&quot; value=&quot;5&quot;/&gt;&lt;property id=&quot;20300&quot; value=&quot;Slide 18 - &amp;quot;Data Science Fundamentals&amp;quot;&quot;/&gt;&lt;property id=&quot;20307&quot; value=&quot;274&quot;/&gt;&lt;/object&gt;&lt;object type=&quot;3&quot; unique_id=&quot;50033&quot;&gt;&lt;property id=&quot;20148&quot; value=&quot;5&quot;/&gt;&lt;property id=&quot;20300&quot; value=&quot;Slide 86 - &amp;quot;Problem Scoping&amp;quot;&quot;/&gt;&lt;property id=&quot;20307&quot; value=&quot;344&quot;/&gt;&lt;/object&gt;&lt;object type=&quot;3&quot; unique_id=&quot;50034&quot;&gt;&lt;property id=&quot;20148&quot; value=&quot;5&quot;/&gt;&lt;property id=&quot;20300&quot; value=&quot;Slide 87 - &amp;quot;Who’s Involved&amp;quot;&quot;/&gt;&lt;property id=&quot;20307&quot; value=&quot;526&quot;/&gt;&lt;/object&gt;&lt;object type=&quot;3&quot; unique_id=&quot;50035&quot;&gt;&lt;property id=&quot;20148&quot; value=&quot;5&quot;/&gt;&lt;property id=&quot;20300&quot; value=&quot;Slide 88 - &amp;quot;Phases Of A Data Science Project&amp;quot;&quot;/&gt;&lt;property id=&quot;20307&quot; value=&quot;527&quot;/&gt;&lt;/object&gt;&lt;object type=&quot;3&quot; unique_id=&quot;50036&quot;&gt;&lt;property id=&quot;20148&quot; value=&quot;5&quot;/&gt;&lt;property id=&quot;20300&quot; value=&quot;Slide 91 - &amp;quot;Phases Of A Data Science Project&amp;quot;&quot;/&gt;&lt;property id=&quot;20307&quot; value=&quot;528&quot;/&gt;&lt;/object&gt;&lt;object type=&quot;3&quot; unique_id=&quot;50037&quot;&gt;&lt;property id=&quot;20148&quot; value=&quot;5&quot;/&gt;&lt;property id=&quot;20300&quot; value=&quot;Slide 92 - &amp;quot;Phases Of A Data Science Project&amp;quot;&quot;/&gt;&lt;property id=&quot;20307&quot; value=&quot;529&quot;/&gt;&lt;/object&gt;&lt;object type=&quot;3&quot; unique_id=&quot;50038&quot;&gt;&lt;property id=&quot;20148&quot; value=&quot;5&quot;/&gt;&lt;property id=&quot;20300&quot; value=&quot;Slide 93 - &amp;quot;What Is The Question?&amp;quot;&quot;/&gt;&lt;property id=&quot;20307&quot; value=&quot;308&quot;/&gt;&lt;/object&gt;&lt;object type=&quot;3&quot; unique_id=&quot;50039&quot;&gt;&lt;property id=&quot;20148&quot; value=&quot;5&quot;/&gt;&lt;property id=&quot;20300&quot; value=&quot;Slide 94 - &amp;quot;What Makes A Good Data Science Project?&amp;quot;&quot;/&gt;&lt;property id=&quot;20307&quot; value=&quot;347&quot;/&gt;&lt;/object&gt;&lt;object type=&quot;3&quot; unique_id=&quot;50040&quot;&gt;&lt;property id=&quot;20148&quot; value=&quot;5&quot;/&gt;&lt;property id=&quot;20300&quot; value=&quot;Slide 95 - &amp;quot;A Bad Example on “Improving Health”&amp;quot;&quot;/&gt;&lt;property id=&quot;20307&quot; value=&quot;359&quot;/&gt;&lt;/object&gt;&lt;object type=&quot;3&quot; unique_id=&quot;50041&quot;&gt;&lt;property id=&quot;20148&quot; value=&quot;5&quot;/&gt;&lt;property id=&quot;20300&quot; value=&quot;Slide 96 - &amp;quot;Higher Confidence To Proceed With Project&amp;quot;&quot;/&gt;&lt;property id=&quot;20307&quot; value=&quot;530&quot;/&gt;&lt;/object&gt;&lt;object type=&quot;3&quot; unique_id=&quot;50042&quot;&gt;&lt;property id=&quot;20148&quot; value=&quot;5&quot;/&gt;&lt;property id=&quot;20300&quot; value=&quot;Slide 97 - &amp;quot;Leading Questions&amp;quot;&quot;/&gt;&lt;property id=&quot;20307&quot; value=&quot;371&quot;/&gt;&lt;/object&gt;&lt;object type=&quot;3&quot; unique_id=&quot;50043&quot;&gt;&lt;property id=&quot;20148&quot; value=&quot;5&quot;/&gt;&lt;property id=&quot;20300&quot; value=&quot;Slide 100 - &amp;quot;Leading Questions&amp;quot;&quot;/&gt;&lt;property id=&quot;20307&quot; value=&quot;374&quot;/&gt;&lt;/object&gt;&lt;object type=&quot;3&quot; unique_id=&quot;50046&quot;&gt;&lt;property id=&quot;20148&quot; value=&quot;5&quot;/&gt;&lt;property id=&quot;20300&quot; value=&quot;Slide 106 - &amp;quot;Leading Questions&amp;quot;&quot;/&gt;&lt;property id=&quot;20307&quot; value=&quot;377&quot;/&gt;&lt;/object&gt;&lt;object type=&quot;3&quot; unique_id=&quot;50047&quot;&gt;&lt;property id=&quot;20148&quot; value=&quot;5&quot;/&gt;&lt;property id=&quot;20300&quot; value=&quot;Slide 111&quot;/&gt;&lt;property id=&quot;20307&quot; value=&quot;531&quot;/&gt;&lt;/object&gt;&lt;object type=&quot;3&quot; unique_id=&quot;53117&quot;&gt;&lt;property id=&quot;20148&quot; value=&quot;5&quot;/&gt;&lt;property id=&quot;20300&quot; value=&quot;Slide 9&quot;/&gt;&lt;property id=&quot;20307&quot; value=&quot;548&quot;/&gt;&lt;/object&gt;&lt;object type=&quot;3&quot; unique_id=&quot;53119&quot;&gt;&lt;property id=&quot;20148&quot; value=&quot;5&quot;/&gt;&lt;property id=&quot;20300&quot; value=&quot;Slide 14&quot;/&gt;&lt;property id=&quot;20307&quot; value=&quot;550&quot;/&gt;&lt;/object&gt;&lt;object type=&quot;3&quot; unique_id=&quot;53120&quot;&gt;&lt;property id=&quot;20148&quot; value=&quot;5&quot;/&gt;&lt;property id=&quot;20300&quot; value=&quot;Slide 8&quot;/&gt;&lt;property id=&quot;20307&quot; value=&quot;551&quot;/&gt;&lt;/object&gt;&lt;object type=&quot;3&quot; unique_id=&quot;53123&quot;&gt;&lt;property id=&quot;20148&quot; value=&quot;5&quot;/&gt;&lt;property id=&quot;20300&quot; value=&quot;Slide 47 - &amp;quot;Machine Learning Applications &amp;amp; Techniques&amp;quot;&quot;/&gt;&lt;property id=&quot;20307&quot; value=&quot;554&quot;/&gt;&lt;/object&gt;&lt;object type=&quot;3&quot; unique_id=&quot;53140&quot;&gt;&lt;property id=&quot;20148&quot; value=&quot;5&quot;/&gt;&lt;property id=&quot;20300&quot; value=&quot;Slide 13&quot;/&gt;&lt;property id=&quot;20307&quot; value=&quot;574&quot;/&gt;&lt;/object&gt;&lt;object type=&quot;3&quot; unique_id=&quot;53145&quot;&gt;&lt;property id=&quot;20148&quot; value=&quot;5&quot;/&gt;&lt;property id=&quot;20300&quot; value=&quot;Slide 1 - &amp;quot;STARTING A_____ DATA SCIENCE PROJECT WORKSHOP&amp;quot;&quot;/&gt;&lt;property id=&quot;20307&quot; value=&quot;589&quot;/&gt;&lt;/object&gt;&lt;object type=&quot;3&quot; unique_id=&quot;53146&quot;&gt;&lt;property id=&quot;20148&quot; value=&quot;5&quot;/&gt;&lt;property id=&quot;20300&quot; value=&quot;Slide 2 - &amp;quot;Introduction&amp;quot;&quot;/&gt;&lt;property id=&quot;20307&quot; value=&quot;603&quot;/&gt;&lt;/object&gt;&lt;object type=&quot;3&quot; unique_id=&quot;53148&quot;&gt;&lt;property id=&quot;20148&quot; value=&quot;5&quot;/&gt;&lt;property id=&quot;20300&quot; value=&quot;Slide 5 - &amp;quot;Schedule&amp;quot;&quot;/&gt;&lt;property id=&quot;20307&quot; value=&quot;684&quot;/&gt;&lt;/object&gt;&lt;object type=&quot;3&quot; unique_id=&quot;53150&quot;&gt;&lt;property id=&quot;20148&quot; value=&quot;5&quot;/&gt;&lt;property id=&quot;20300&quot; value=&quot;Slide 6 - &amp;quot;How Is Analytics Used Across The World&amp;quot;&quot;/&gt;&lt;property id=&quot;20307&quot; value=&quot;605&quot;/&gt;&lt;/object&gt;&lt;object type=&quot;3&quot; unique_id=&quot;53151&quot;&gt;&lt;property id=&quot;20148&quot; value=&quot;5&quot;/&gt;&lt;property id=&quot;20300&quot; value=&quot;Slide 7 - &amp;quot;Every Day, Your Data Is Being Collected … &amp;quot;&quot;/&gt;&lt;property id=&quot;20307&quot; value=&quot;685&quot;/&gt;&lt;/object&gt;&lt;object type=&quot;3&quot; unique_id=&quot;53152&quot;&gt;&lt;property id=&quot;20148&quot; value=&quot;5&quot;/&gt;&lt;property id=&quot;20300&quot; value=&quot;Slide 11 - &amp;quot;Pushing Boundaries With Data Science&amp;quot;&quot;/&gt;&lt;property id=&quot;20307&quot; value=&quot;692&quot;/&gt;&lt;/object&gt;&lt;object type=&quot;3&quot; unique_id=&quot;53153&quot;&gt;&lt;property id=&quot;20148&quot; value=&quot;5&quot;/&gt;&lt;property id=&quot;20300&quot; value=&quot;Slide 15&quot;/&gt;&lt;property id=&quot;20307&quot; value=&quot;687&quot;/&gt;&lt;/object&gt;&lt;object type=&quot;3&quot; unique_id=&quot;53155&quot;&gt;&lt;property id=&quot;20148&quot; value=&quot;5&quot;/&gt;&lt;property id=&quot;20300&quot; value=&quot;Slide 16 - &amp;quot;How Can We Make Use Of Data Science  For The Public Good?&amp;quot;&quot;/&gt;&lt;property id=&quot;20307&quot; value=&quot;693&quot;/&gt;&lt;/object&gt;&lt;object type=&quot;3&quot; unique_id=&quot;53156&quot;&gt;&lt;property id=&quot;20148&quot; value=&quot;5&quot;/&gt;&lt;property id=&quot;20300&quot; value=&quot;Slide 19 - &amp;quot;What Is Data Science?&amp;quot;&quot;/&gt;&lt;property id=&quot;20307&quot; value=&quot;634&quot;/&gt;&lt;/object&gt;&lt;object type=&quot;3&quot; unique_id=&quot;53157&quot;&gt;&lt;property id=&quot;20148&quot; value=&quot;5&quot;/&gt;&lt;property id=&quot;20300&quot; value=&quot;Slide 20 - &amp;quot;Been A Long Time Coming&amp;quot;&quot;/&gt;&lt;property id=&quot;20307&quot; value=&quot;607&quot;/&gt;&lt;/object&gt;&lt;object type=&quot;3&quot; unique_id=&quot;53158&quot;&gt;&lt;property id=&quot;20148&quot; value=&quot;5&quot;/&gt;&lt;property id=&quot;20300&quot; value=&quot;Slide 21 - &amp;quot;Sexiest Job Of The Century&amp;quot;&quot;/&gt;&lt;property id=&quot;20307&quot; value=&quot;608&quot;/&gt;&lt;/object&gt;&lt;object type=&quot;3&quot; unique_id=&quot;53159&quot;&gt;&lt;property id=&quot;20148&quot; value=&quot;5&quot;/&gt;&lt;property id=&quot;20300&quot; value=&quot;Slide 22 - &amp;quot;Unicorns ... Do They Exist?&amp;quot;&quot;/&gt;&lt;property id=&quot;20307&quot; value=&quot;635&quot;/&gt;&lt;/object&gt;&lt;object type=&quot;3&quot; unique_id=&quot;53160&quot;&gt;&lt;property id=&quot;20148&quot; value=&quot;5&quot;/&gt;&lt;property id=&quot;20300&quot; value=&quot;Slide 23 - &amp;quot;Data Science Skill Sets&amp;quot;&quot;/&gt;&lt;property id=&quot;20307&quot; value=&quot;609&quot;/&gt;&lt;/object&gt;&lt;object type=&quot;3&quot; unique_id=&quot;53161&quot;&gt;&lt;property id=&quot;20148&quot; value=&quot;5&quot;/&gt;&lt;property id=&quot;20300&quot; value=&quot;Slide 24 - &amp;quot;In A Profit-Oriented Organisation: BI vs BA vs DS&amp;quot;&quot;/&gt;&lt;property id=&quot;20307&quot; value=&quot;688&quot;/&gt;&lt;/object&gt;&lt;object type=&quot;3&quot; unique_id=&quot;53162&quot;&gt;&lt;property id=&quot;20148&quot; value=&quot;5&quot;/&gt;&lt;property id=&quot;20300&quot; value=&quot;Slide 25 - &amp;quot;BI vs BA vs DS&amp;quot;&quot;/&gt;&lt;property id=&quot;20307&quot; value=&quot;636&quot;/&gt;&lt;/object&gt;&lt;object type=&quot;3&quot; unique_id=&quot;53163&quot;&gt;&lt;property id=&quot;20148&quot; value=&quot;5&quot;/&gt;&lt;property id=&quot;20300&quot; value=&quot;Slide 26 - &amp;quot;Types Of Data&amp;quot;&quot;/&gt;&lt;property id=&quot;20307&quot; value=&quot;678&quot;/&gt;&lt;/object&gt;&lt;object type=&quot;3&quot; unique_id=&quot;53164&quot;&gt;&lt;property id=&quot;20148&quot; value=&quot;5&quot;/&gt;&lt;property id=&quot;20300&quot; value=&quot;Slide 31 - &amp;quot;Types Of Data&amp;quot;&quot;/&gt;&lt;property id=&quot;20307&quot; value=&quot;676&quot;/&gt;&lt;/object&gt;&lt;object type=&quot;3&quot; unique_id=&quot;53165&quot;&gt;&lt;property id=&quot;20148&quot; value=&quot;5&quot;/&gt;&lt;property id=&quot;20300&quot; value=&quot;Slide 33 - &amp;quot;Data Format For Analysis&amp;quot;&quot;/&gt;&lt;property id=&quot;20307&quot; value=&quot;680&quot;/&gt;&lt;/object&gt;&lt;object type=&quot;3&quot; unique_id=&quot;53166&quot;&gt;&lt;property id=&quot;20148&quot; value=&quot;5&quot;/&gt;&lt;property id=&quot;20300&quot; value=&quot;Slide 34 - &amp;quot;Data Format For Analysis&amp;quot;&quot;/&gt;&lt;property id=&quot;20307&quot; value=&quot;679&quot;/&gt;&lt;/object&gt;&lt;object type=&quot;3&quot; unique_id=&quot;53167&quot;&gt;&lt;property id=&quot;20148&quot; value=&quot;5&quot;/&gt;&lt;property id=&quot;20300&quot; value=&quot;Slide 45 - &amp;quot;ML - Solving Problems Big, Small, and Prickly&amp;quot;&quot;/&gt;&lt;property id=&quot;20307&quot; value=&quot;615&quot;/&gt;&lt;/object&gt;&lt;object type=&quot;3&quot; unique_id=&quot;53172&quot;&gt;&lt;property id=&quot;20148&quot; value=&quot;5&quot;/&gt;&lt;property id=&quot;20300&quot; value=&quot;Slide 57 - &amp;quot;Logistic Regression&amp;quot;&quot;/&gt;&lt;property id=&quot;20307&quot; value=&quot;619&quot;/&gt;&lt;/object&gt;&lt;object type=&quot;3&quot; unique_id=&quot;53173&quot;&gt;&lt;property id=&quot;20148&quot; value=&quot;5&quot;/&gt;&lt;property id=&quot;20300&quot; value=&quot;Slide 58 - &amp;quot;Logistic Regression - Intuition&amp;quot;&quot;/&gt;&lt;property id=&quot;20307&quot; value=&quot;622&quot;/&gt;&lt;/object&gt;&lt;object type=&quot;3&quot; unique_id=&quot;53174&quot;&gt;&lt;property id=&quot;20148&quot; value=&quot;5&quot;/&gt;&lt;property id=&quot;20300&quot; value=&quot;Slide 59 - &amp;quot;Logistic Regression - Intuition&amp;quot;&quot;/&gt;&lt;property id=&quot;20307&quot; value=&quot;620&quot;/&gt;&lt;/object&gt;&lt;object type=&quot;3&quot; unique_id=&quot;53175&quot;&gt;&lt;property id=&quot;20148&quot; value=&quot;5&quot;/&gt;&lt;property id=&quot;20300&quot; value=&quot;Slide 70 - &amp;quot;K-means Clustering&amp;quot;&quot;/&gt;&lt;property id=&quot;20307&quot; value=&quot;624&quot;/&gt;&lt;/object&gt;&lt;object type=&quot;3&quot; unique_id=&quot;53176&quot;&gt;&lt;property id=&quot;20148&quot; value=&quot;5&quot;/&gt;&lt;property id=&quot;20300&quot; value=&quot;Slide 71 - &amp;quot;K-means Clustering - Intuition&amp;quot;&quot;/&gt;&lt;property id=&quot;20307&quot; value=&quot;625&quot;/&gt;&lt;/object&gt;&lt;object type=&quot;3&quot; unique_id=&quot;53177&quot;&gt;&lt;property id=&quot;20148&quot; value=&quot;5&quot;/&gt;&lt;property id=&quot;20300&quot; value=&quot;Slide 72 - &amp;quot;K-means Clustering - Intuition&amp;quot;&quot;/&gt;&lt;property id=&quot;20307&quot; value=&quot;626&quot;/&gt;&lt;/object&gt;&lt;object type=&quot;3&quot; unique_id=&quot;53178&quot;&gt;&lt;property id=&quot;20148&quot; value=&quot;5&quot;/&gt;&lt;property id=&quot;20300&quot; value=&quot;Slide 73 - &amp;quot;K-means Clustering - Intuition&amp;quot;&quot;/&gt;&lt;property id=&quot;20307&quot; value=&quot;627&quot;/&gt;&lt;/object&gt;&lt;object type=&quot;3&quot; unique_id=&quot;53179&quot;&gt;&lt;property id=&quot;20148&quot; value=&quot;5&quot;/&gt;&lt;property id=&quot;20300&quot; value=&quot;Slide 74 - &amp;quot;K-means Clustering - Intuition&amp;quot;&quot;/&gt;&lt;property id=&quot;20307&quot; value=&quot;628&quot;/&gt;&lt;/object&gt;&lt;object type=&quot;3&quot; unique_id=&quot;53181&quot;&gt;&lt;property id=&quot;20148&quot; value=&quot;5&quot;/&gt;&lt;property id=&quot;20300&quot; value=&quot;Slide 76 - &amp;quot;Neural Network / Deep Learning&amp;quot;&quot;/&gt;&lt;property id=&quot;20307&quot; value=&quot;643&quot;/&gt;&lt;/object&gt;&lt;object type=&quot;3&quot; unique_id=&quot;53182&quot;&gt;&lt;property id=&quot;20148&quot; value=&quot;5&quot;/&gt;&lt;property id=&quot;20300&quot; value=&quot;Slide 77 - &amp;quot;Neural Network / Deep Learning - Intuition&amp;quot;&quot;/&gt;&lt;property id=&quot;20307&quot; value=&quot;644&quot;/&gt;&lt;/object&gt;&lt;object type=&quot;3&quot; unique_id=&quot;53183&quot;&gt;&lt;property id=&quot;20148&quot; value=&quot;5&quot;/&gt;&lt;property id=&quot;20300&quot; value=&quot;Slide 78 - &amp;quot;Neural Network / Deep Learning - Intuition&amp;quot;&quot;/&gt;&lt;property id=&quot;20307&quot; value=&quot;645&quot;/&gt;&lt;/object&gt;&lt;object type=&quot;3&quot; unique_id=&quot;53184&quot;&gt;&lt;property id=&quot;20148&quot; value=&quot;5&quot;/&gt;&lt;property id=&quot;20300&quot; value=&quot;Slide 79 - &amp;quot;Neural Network / Deep Learning - Intuition&amp;quot;&quot;/&gt;&lt;property id=&quot;20307&quot; value=&quot;646&quot;/&gt;&lt;/object&gt;&lt;object type=&quot;3&quot; unique_id=&quot;53186&quot;&gt;&lt;property id=&quot;20148&quot; value=&quot;5&quot;/&gt;&lt;property id=&quot;20300&quot; value=&quot;Slide 80 - &amp;quot;Amazon Go&amp;quot;&quot;/&gt;&lt;property id=&quot;20307&quot; value=&quot;673&quot;/&gt;&lt;/object&gt;&lt;object type=&quot;3&quot; unique_id=&quot;53187&quot;&gt;&lt;property id=&quot;20148&quot; value=&quot;5&quot;/&gt;&lt;property id=&quot;20300&quot; value=&quot;Slide 81 - &amp;quot;What Machine Learning Can and Can’t Do&amp;quot;&quot;/&gt;&lt;property id=&quot;20307&quot; value=&quot;670&quot;/&gt;&lt;/object&gt;&lt;object type=&quot;3&quot; unique_id=&quot;53188&quot;&gt;&lt;property id=&quot;20148&quot; value=&quot;5&quot;/&gt;&lt;property id=&quot;20300&quot; value=&quot;Slide 89 - &amp;quot;Phases Of A Data Science Project&amp;quot;&quot;/&gt;&lt;property id=&quot;20307&quot; value=&quot;689&quot;/&gt;&lt;/object&gt;&lt;object type=&quot;3&quot; unique_id=&quot;53189&quot;&gt;&lt;property id=&quot;20148&quot; value=&quot;5&quot;/&gt;&lt;property id=&quot;20300&quot; value=&quot;Slide 90 - &amp;quot;Phases Of A Data Science Project&amp;quot;&quot;/&gt;&lt;property id=&quot;20307&quot; value=&quot;690&quot;/&gt;&lt;/object&gt;&lt;object type=&quot;3&quot; unique_id=&quot;53190&quot;&gt;&lt;property id=&quot;20148&quot; value=&quot;5&quot;/&gt;&lt;property id=&quot;20300&quot; value=&quot;Slide 99 - &amp;quot;Leading Questions&amp;quot;&quot;/&gt;&lt;property id=&quot;20307&quot; value=&quot;671&quot;/&gt;&lt;/object&gt;&lt;object type=&quot;3&quot; unique_id=&quot;53191&quot;&gt;&lt;property id=&quot;20148&quot; value=&quot;5&quot;/&gt;&lt;property id=&quot;20300&quot; value=&quot;Slide 101 - &amp;quot;Leading Questions&amp;quot;&quot;/&gt;&lt;property id=&quot;20307&quot; value=&quot;672&quot;/&gt;&lt;/object&gt;&lt;object type=&quot;3&quot; unique_id=&quot;53192&quot;&gt;&lt;property id=&quot;20148&quot; value=&quot;5&quot;/&gt;&lt;property id=&quot;20300&quot; value=&quot;Slide 102 - &amp;quot;Leading Questions&amp;quot;&quot;/&gt;&lt;property id=&quot;20307&quot; value=&quot;652&quot;/&gt;&lt;/object&gt;&lt;object type=&quot;3&quot; unique_id=&quot;53193&quot;&gt;&lt;property id=&quot;20148&quot; value=&quot;5&quot;/&gt;&lt;property id=&quot;20300&quot; value=&quot;Slide 104 - &amp;quot;Leading Questions&amp;quot;&quot;/&gt;&lt;property id=&quot;20307&quot; value=&quot;650&quot;/&gt;&lt;/object&gt;&lt;object type=&quot;3&quot; unique_id=&quot;53194&quot;&gt;&lt;property id=&quot;20148&quot; value=&quot;5&quot;/&gt;&lt;property id=&quot;20300&quot; value=&quot;Slide 105 - &amp;quot;Leading Questions&amp;quot;&quot;/&gt;&lt;property id=&quot;20307&quot; value=&quot;651&quot;/&gt;&lt;/object&gt;&lt;object type=&quot;3&quot; unique_id=&quot;53195&quot;&gt;&lt;property id=&quot;20148&quot; value=&quot;5&quot;/&gt;&lt;property id=&quot;20300&quot; value=&quot;Slide 107 - &amp;quot;Problem Scoping Cheat Sheet&amp;quot;&quot;/&gt;&lt;property id=&quot;20307&quot; value=&quot;647&quot;/&gt;&lt;/object&gt;&lt;object type=&quot;3&quot; unique_id=&quot;53196&quot;&gt;&lt;property id=&quot;20148&quot; value=&quot;5&quot;/&gt;&lt;property id=&quot;20300&quot; value=&quot;Slide 108 - &amp;quot;Problem Scoping Cheat Sheet&amp;quot;&quot;/&gt;&lt;property id=&quot;20307&quot; value=&quot;648&quot;/&gt;&lt;/object&gt;&lt;object type=&quot;3&quot; unique_id=&quot;53197&quot;&gt;&lt;property id=&quot;20148&quot; value=&quot;5&quot;/&gt;&lt;property id=&quot;20300&quot; value=&quot;Slide 109 - &amp;quot;Problem Scoping Cheat Sheet&amp;quot;&quot;/&gt;&lt;property id=&quot;20307&quot; value=&quot;649&quot;/&gt;&lt;/object&gt;&lt;object type=&quot;3&quot; unique_id=&quot;53198&quot;&gt;&lt;property id=&quot;20148&quot; value=&quot;5&quot;/&gt;&lt;property id=&quot;20300&quot; value=&quot;Slide 110 - &amp;quot;Reflection on Potential Projects In Your Agency&amp;quot;&quot;/&gt;&lt;property id=&quot;20307&quot; value=&quot;661&quot;/&gt;&lt;/object&gt;&lt;object type=&quot;3&quot; unique_id=&quot;53199&quot;&gt;&lt;property id=&quot;20148&quot; value=&quot;5&quot;/&gt;&lt;property id=&quot;20300&quot; value=&quot;Slide 112 - &amp;quot;Project Case Study – Country X&amp;quot;&quot;/&gt;&lt;property id=&quot;20307&quot; value=&quot;662&quot;/&gt;&lt;/object&gt;&lt;object type=&quot;3&quot; unique_id=&quot;53200&quot;&gt;&lt;property id=&quot;20148&quot; value=&quot;5&quot;/&gt;&lt;property id=&quot;20300&quot; value=&quot;Slide 113 - &amp;quot;The Problem Scenario&amp;quot;&quot;/&gt;&lt;property id=&quot;20307&quot; value=&quot;591&quot;/&gt;&lt;/object&gt;&lt;object type=&quot;3&quot; unique_id=&quot;53201&quot;&gt;&lt;property id=&quot;20148&quot; value=&quot;5&quot;/&gt;&lt;property id=&quot;20300&quot; value=&quot;Slide 114 - &amp;quot;The Problem Scenario&amp;quot;&quot;/&gt;&lt;property id=&quot;20307&quot; value=&quot;592&quot;/&gt;&lt;/object&gt;&lt;object type=&quot;3&quot; unique_id=&quot;53202&quot;&gt;&lt;property id=&quot;20148&quot; value=&quot;5&quot;/&gt;&lt;property id=&quot;20300&quot; value=&quot;Slide 115 - &amp;quot;The Problem Scenario&amp;quot;&quot;/&gt;&lt;property id=&quot;20307&quot; value=&quot;593&quot;/&gt;&lt;/object&gt;&lt;object type=&quot;3&quot; unique_id=&quot;53203&quot;&gt;&lt;property id=&quot;20148&quot; value=&quot;5&quot;/&gt;&lt;property id=&quot;20300&quot; value=&quot;Slide 116 - &amp;quot;The Problem Scenario&amp;quot;&quot;/&gt;&lt;property id=&quot;20307&quot; value=&quot;594&quot;/&gt;&lt;/object&gt;&lt;object type=&quot;3&quot; unique_id=&quot;53204&quot;&gt;&lt;property id=&quot;20148&quot; value=&quot;5&quot;/&gt;&lt;property id=&quot;20300&quot; value=&quot;Slide 117 - &amp;quot;The Problem Scenario&amp;quot;&quot;/&gt;&lt;property id=&quot;20307&quot; value=&quot;595&quot;/&gt;&lt;/object&gt;&lt;object type=&quot;3&quot; unique_id=&quot;53205&quot;&gt;&lt;property id=&quot;20148&quot; value=&quot;5&quot;/&gt;&lt;property id=&quot;20300&quot; value=&quot;Slide 118 - &amp;quot;CSV File&amp;quot;&quot;/&gt;&lt;property id=&quot;20307&quot; value=&quot;590&quot;/&gt;&lt;/object&gt;&lt;object type=&quot;3&quot; unique_id=&quot;53206&quot;&gt;&lt;property id=&quot;20148&quot; value=&quot;5&quot;/&gt;&lt;property id=&quot;20300&quot; value=&quot;Slide 119 - &amp;quot;Initial Data Analysis And Insights&amp;quot;&quot;/&gt;&lt;property id=&quot;20307&quot; value=&quot;663&quot;/&gt;&lt;/object&gt;&lt;object type=&quot;3&quot; unique_id=&quot;53207&quot;&gt;&lt;property id=&quot;20148&quot; value=&quot;5&quot;/&gt;&lt;property id=&quot;20300&quot; value=&quot;Slide 120 - &amp;quot;Hands-On&amp;quot;&quot;/&gt;&lt;property id=&quot;20307&quot; value=&quot;596&quot;/&gt;&lt;/object&gt;&lt;object type=&quot;3&quot; unique_id=&quot;53208&quot;&gt;&lt;property id=&quot;20148&quot; value=&quot;5&quot;/&gt;&lt;property id=&quot;20300&quot; value=&quot;Slide 121 - &amp;quot;End Of Day 1&amp;quot;&quot;/&gt;&lt;property id=&quot;20307&quot; value=&quot;653&quot;/&gt;&lt;/object&gt;&lt;object type=&quot;3&quot; unique_id=&quot;55052&quot;&gt;&lt;property id=&quot;20148&quot; value=&quot;5&quot;/&gt;&lt;property id=&quot;20300&quot; value=&quot;Slide 3 - &amp;quot;Learning Outcomes&amp;quot;&quot;/&gt;&lt;property id=&quot;20307&quot; value=&quot;718&quot;/&gt;&lt;/object&gt;&lt;object type=&quot;3&quot; unique_id=&quot;55053&quot;&gt;&lt;property id=&quot;20148&quot; value=&quot;5&quot;/&gt;&lt;property id=&quot;20300&quot; value=&quot;Slide 4 - &amp;quot;Learning Outcomes&amp;quot;&quot;/&gt;&lt;property id=&quot;20307&quot; value=&quot;719&quot;/&gt;&lt;/object&gt;&lt;object type=&quot;3&quot; unique_id=&quot;55054&quot;&gt;&lt;property id=&quot;20148&quot; value=&quot;5&quot;/&gt;&lt;property id=&quot;20300&quot; value=&quot;Slide 17 - &amp;quot;Data Science Across WOG&amp;quot;&quot;/&gt;&lt;property id=&quot;20307&quot; value=&quot;715&quot;/&gt;&lt;/object&gt;&lt;object type=&quot;3&quot; unique_id=&quot;55055&quot;&gt;&lt;property id=&quot;20148&quot; value=&quot;5&quot;/&gt;&lt;property id=&quot;20300&quot; value=&quot;Slide 27 - &amp;quot;Types Of Data&amp;quot;&quot;/&gt;&lt;property id=&quot;20307&quot; value=&quot;753&quot;/&gt;&lt;/object&gt;&lt;object type=&quot;3&quot; unique_id=&quot;55056&quot;&gt;&lt;property id=&quot;20148&quot; value=&quot;5&quot;/&gt;&lt;property id=&quot;20300&quot; value=&quot;Slide 28 - &amp;quot;Types Of Data&amp;quot;&quot;/&gt;&lt;property id=&quot;20307&quot; value=&quot;700&quot;/&gt;&lt;/object&gt;&lt;object type=&quot;3&quot; unique_id=&quot;55057&quot;&gt;&lt;property id=&quot;20148&quot; value=&quot;5&quot;/&gt;&lt;property id=&quot;20300&quot; value=&quot;Slide 29 - &amp;quot;Types Of Data&amp;quot;&quot;/&gt;&lt;property id=&quot;20307&quot; value=&quot;752&quot;/&gt;&lt;/object&gt;&lt;object type=&quot;3&quot; unique_id=&quot;55058&quot;&gt;&lt;property id=&quot;20148&quot; value=&quot;5&quot;/&gt;&lt;property id=&quot;20300&quot; value=&quot;Slide 30 - &amp;quot;Types Of Data&amp;quot;&quot;/&gt;&lt;property id=&quot;20307&quot; value=&quot;731&quot;/&gt;&lt;/object&gt;&lt;object type=&quot;3&quot; unique_id=&quot;55059&quot;&gt;&lt;property id=&quot;20148&quot; value=&quot;5&quot;/&gt;&lt;property id=&quot;20300&quot; value=&quot;Slide 32 - &amp;quot;Data Analysis&amp;quot;&quot;/&gt;&lt;property id=&quot;20307&quot; value=&quot;716&quot;/&gt;&lt;/object&gt;&lt;object type=&quot;3&quot; unique_id=&quot;55060&quot;&gt;&lt;property id=&quot;20148&quot; value=&quot;5&quot;/&gt;&lt;property id=&quot;20300&quot; value=&quot;Slide 35 - &amp;quot;Data Analysis (e.g. Circle Line Rogue Train)&amp;quot;&quot;/&gt;&lt;property id=&quot;20307&quot; value=&quot;721&quot;/&gt;&lt;/object&gt;&lt;object type=&quot;3&quot; unique_id=&quot;55061&quot;&gt;&lt;property id=&quot;20148&quot; value=&quot;5&quot;/&gt;&lt;property id=&quot;20300&quot; value=&quot;Slide 36 - &amp;quot;Data Analysis (e.g. Circle Line Rogue Train)&amp;quot;&quot;/&gt;&lt;property id=&quot;20307&quot; value=&quot;736&quot;/&gt;&lt;/object&gt;&lt;object type=&quot;3&quot; unique_id=&quot;55062&quot;&gt;&lt;property id=&quot;20148&quot; value=&quot;5&quot;/&gt;&lt;property id=&quot;20300&quot; value=&quot;Slide 37 - &amp;quot;Data Analysis (e.g. Circle Line Rogue Train)&amp;quot;&quot;/&gt;&lt;property id=&quot;20307&quot; value=&quot;723&quot;/&gt;&lt;/object&gt;&lt;object type=&quot;3&quot; unique_id=&quot;55063&quot;&gt;&lt;property id=&quot;20148&quot; value=&quot;5&quot;/&gt;&lt;property id=&quot;20300&quot; value=&quot;Slide 38 - &amp;quot;Data Analysis (e.g. Circle Line Rogue Train)&amp;quot;&quot;/&gt;&lt;property id=&quot;20307&quot; value=&quot;724&quot;/&gt;&lt;/object&gt;&lt;object type=&quot;3&quot; unique_id=&quot;55064&quot;&gt;&lt;property id=&quot;20148&quot; value=&quot;5&quot;/&gt;&lt;property id=&quot;20300&quot; value=&quot;Slide 39 - &amp;quot;Data Analysis (e.g. Circle Line Rogue Train)&amp;quot;&quot;/&gt;&lt;property id=&quot;20307&quot; value=&quot;725&quot;/&gt;&lt;/object&gt;&lt;object type=&quot;3&quot; unique_id=&quot;55065&quot;&gt;&lt;property id=&quot;20148&quot; value=&quot;5&quot;/&gt;&lt;property id=&quot;20300&quot; value=&quot;Slide 40 - &amp;quot;Data Analysis (e.g. Circle Line Rogue Train)&amp;quot;&quot;/&gt;&lt;property id=&quot;20307&quot; value=&quot;726&quot;/&gt;&lt;/object&gt;&lt;object type=&quot;3&quot; unique_id=&quot;55066&quot;&gt;&lt;property id=&quot;20148&quot; value=&quot;5&quot;/&gt;&lt;property id=&quot;20300&quot; value=&quot;Slide 41 - &amp;quot;Data Analysis (e.g. Circle Line Rogue Train)&amp;quot;&quot;/&gt;&lt;property id=&quot;20307&quot; value=&quot;727&quot;/&gt;&lt;/object&gt;&lt;object type=&quot;3&quot; unique_id=&quot;55067&quot;&gt;&lt;property id=&quot;20148&quot; value=&quot;5&quot;/&gt;&lt;property id=&quot;20300&quot; value=&quot;Slide 42 - &amp;quot;Data Analysis (e.g. Circle Line Rogue Train)&amp;quot;&quot;/&gt;&lt;property id=&quot;20307&quot; value=&quot;728&quot;/&gt;&lt;/object&gt;&lt;object type=&quot;3&quot; unique_id=&quot;55068&quot;&gt;&lt;property id=&quot;20148&quot; value=&quot;5&quot;/&gt;&lt;property id=&quot;20300&quot; value=&quot;Slide 43 - &amp;quot;Data Analysis (e.g. Circle Line Rogue Train)&amp;quot;&quot;/&gt;&lt;property id=&quot;20307&quot; value=&quot;729&quot;/&gt;&lt;/object&gt;&lt;object type=&quot;3&quot; unique_id=&quot;55069&quot;&gt;&lt;property id=&quot;20148&quot; value=&quot;5&quot;/&gt;&lt;property id=&quot;20300&quot; value=&quot;Slide 44 - &amp;quot;Machine Learning&amp;quot;&quot;/&gt;&lt;property id=&quot;20307&quot; value=&quot;717&quot;/&gt;&lt;/object&gt;&lt;object type=&quot;3&quot; unique_id=&quot;55070&quot;&gt;&lt;property id=&quot;20148&quot; value=&quot;5&quot;/&gt;&lt;property id=&quot;20300&quot; value=&quot;Slide 46 - &amp;quot;Machine Learning Applications &amp;amp; Techniques&amp;quot;&quot;/&gt;&lt;property id=&quot;20307&quot; value=&quot;703&quot;/&gt;&lt;/object&gt;&lt;object type=&quot;3&quot; unique_id=&quot;55071&quot;&gt;&lt;property id=&quot;20148&quot; value=&quot;5&quot;/&gt;&lt;property id=&quot;20300&quot; value=&quot;Slide 48 - &amp;quot;Machine Learning Applications &amp;amp; Techniques&amp;quot;&quot;/&gt;&lt;property id=&quot;20307&quot; value=&quot;702&quot;/&gt;&lt;/object&gt;&lt;object type=&quot;3&quot; unique_id=&quot;55072&quot;&gt;&lt;property id=&quot;20148&quot; value=&quot;5&quot;/&gt;&lt;property id=&quot;20300&quot; value=&quot;Slide 49 - &amp;quot;Machine Learning Applications &amp;amp; Techniques&amp;quot;&quot;/&gt;&lt;property id=&quot;20307&quot; value=&quot;701&quot;/&gt;&lt;/object&gt;&lt;object type=&quot;3&quot; unique_id=&quot;55073&quot;&gt;&lt;property id=&quot;20148&quot; value=&quot;5&quot;/&gt;&lt;property id=&quot;20300&quot; value=&quot;Slide 50 - &amp;quot;Linear Regression&amp;quot;&quot;/&gt;&lt;property id=&quot;20307&quot; value=&quot;704&quot;/&gt;&lt;/object&gt;&lt;object type=&quot;3&quot; unique_id=&quot;55074&quot;&gt;&lt;property id=&quot;20148&quot; value=&quot;5&quot;/&gt;&lt;property id=&quot;20300&quot; value=&quot;Slide 51 - &amp;quot;Linear Regression - Intuition&amp;quot;&quot;/&gt;&lt;property id=&quot;20307&quot; value=&quot;705&quot;/&gt;&lt;/object&gt;&lt;object type=&quot;3&quot; unique_id=&quot;55075&quot;&gt;&lt;property id=&quot;20148&quot; value=&quot;5&quot;/&gt;&lt;property id=&quot;20300&quot; value=&quot;Slide 52 - &amp;quot;Linear Regression - Intuition&amp;quot;&quot;/&gt;&lt;property id=&quot;20307&quot; value=&quot;706&quot;/&gt;&lt;/object&gt;&lt;object type=&quot;3&quot; unique_id=&quot;55076&quot;&gt;&lt;property id=&quot;20148&quot; value=&quot;5&quot;/&gt;&lt;property id=&quot;20300&quot; value=&quot;Slide 53 - &amp;quot;What Is “Training The Model”?&amp;quot;&quot;/&gt;&lt;property id=&quot;20307&quot; value=&quot;730&quot;/&gt;&lt;/object&gt;&lt;object type=&quot;3&quot; unique_id=&quot;55077&quot;&gt;&lt;property id=&quot;20148&quot; value=&quot;5&quot;/&gt;&lt;property id=&quot;20300&quot; value=&quot;Slide 54 - &amp;quot;What Is “Training The Model”?&amp;quot;&quot;/&gt;&lt;property id=&quot;20307&quot; value=&quot;732&quot;/&gt;&lt;/object&gt;&lt;object type=&quot;3&quot; unique_id=&quot;55078&quot;&gt;&lt;property id=&quot;20148&quot; value=&quot;5&quot;/&gt;&lt;property id=&quot;20300&quot; value=&quot;Slide 55 - &amp;quot;What Is “Training The Model”?&amp;quot;&quot;/&gt;&lt;property id=&quot;20307&quot; value=&quot;733&quot;/&gt;&lt;/object&gt;&lt;object type=&quot;3&quot; unique_id=&quot;55079&quot;&gt;&lt;property id=&quot;20148&quot; value=&quot;5&quot;/&gt;&lt;property id=&quot;20300&quot; value=&quot;Slide 56 - &amp;quot;Machine Learning Applications &amp;amp; Techniques&amp;quot;&quot;/&gt;&lt;property id=&quot;20307&quot; value=&quot;707&quot;/&gt;&lt;/object&gt;&lt;object type=&quot;3&quot; unique_id=&quot;55080&quot;&gt;&lt;property id=&quot;20148&quot; value=&quot;5&quot;/&gt;&lt;property id=&quot;20300&quot; value=&quot;Slide 60 - &amp;quot;Measuring How Good Your Model Is&amp;quot;&quot;/&gt;&lt;property id=&quot;20307&quot; value=&quot;737&quot;/&gt;&lt;/object&gt;&lt;object type=&quot;3&quot; unique_id=&quot;55081&quot;&gt;&lt;property id=&quot;20148&quot; value=&quot;5&quot;/&gt;&lt;property id=&quot;20300&quot; value=&quot;Slide 61 - &amp;quot;Measuring How Good Your Model Is&amp;quot;&quot;/&gt;&lt;property id=&quot;20307&quot; value=&quot;734&quot;/&gt;&lt;/object&gt;&lt;object type=&quot;3&quot; unique_id=&quot;55082&quot;&gt;&lt;property id=&quot;20148&quot; value=&quot;5&quot;/&gt;&lt;property id=&quot;20300&quot; value=&quot;Slide 62 - &amp;quot;Measuring How Good Your Model Is&amp;quot;&quot;/&gt;&lt;property id=&quot;20307&quot; value=&quot;738&quot;/&gt;&lt;/object&gt;&lt;object type=&quot;3&quot; unique_id=&quot;55083&quot;&gt;&lt;property id=&quot;20148&quot; value=&quot;5&quot;/&gt;&lt;property id=&quot;20300&quot; value=&quot;Slide 63 - &amp;quot;Measuring How Good Your Model Is&amp;quot;&quot;/&gt;&lt;property id=&quot;20307&quot; value=&quot;735&quot;/&gt;&lt;/object&gt;&lt;object type=&quot;3&quot; unique_id=&quot;55084&quot;&gt;&lt;property id=&quot;20148&quot; value=&quot;5&quot;/&gt;&lt;property id=&quot;20300&quot; value=&quot;Slide 64 - &amp;quot;Machine Learning Applications &amp;amp; Techniques&amp;quot;&quot;/&gt;&lt;property id=&quot;20307&quot; value=&quot;709&quot;/&gt;&lt;/object&gt;&lt;object type=&quot;3&quot; unique_id=&quot;55085&quot;&gt;&lt;property id=&quot;20148&quot; value=&quot;5&quot;/&gt;&lt;property id=&quot;20300&quot; value=&quot;Slide 65 - &amp;quot;Decision Tree&amp;quot;&quot;/&gt;&lt;property id=&quot;20307&quot; value=&quot;745&quot;/&gt;&lt;/object&gt;&lt;object type=&quot;3&quot; unique_id=&quot;55086&quot;&gt;&lt;property id=&quot;20148&quot; value=&quot;5&quot;/&gt;&lt;property id=&quot;20300&quot; value=&quot;Slide 66 - &amp;quot;Decision Tree - Intuition&amp;quot;&quot;/&gt;&lt;property id=&quot;20307&quot; value=&quot;744&quot;/&gt;&lt;/object&gt;&lt;object type=&quot;3&quot; unique_id=&quot;55087&quot;&gt;&lt;property id=&quot;20148&quot; value=&quot;5&quot;/&gt;&lt;property id=&quot;20300&quot; value=&quot;Slide 67 - &amp;quot;Decision Tree - Intuition&amp;quot;&quot;/&gt;&lt;property id=&quot;20307&quot; value=&quot;749&quot;/&gt;&lt;/object&gt;&lt;object type=&quot;3&quot; unique_id=&quot;55088&quot;&gt;&lt;property id=&quot;20148&quot; value=&quot;5&quot;/&gt;&lt;property id=&quot;20300&quot; value=&quot;Slide 68 - &amp;quot;Decision Tree Example&amp;quot;&quot;/&gt;&lt;property id=&quot;20307&quot; value=&quot;713&quot;/&gt;&lt;/object&gt;&lt;object type=&quot;3&quot; unique_id=&quot;55089&quot;&gt;&lt;property id=&quot;20148&quot; value=&quot;5&quot;/&gt;&lt;property id=&quot;20300&quot; value=&quot;Slide 69 - &amp;quot;Machine Learning Applications &amp;amp; Techniques&amp;quot;&quot;/&gt;&lt;property id=&quot;20307&quot; value=&quot;708&quot;/&gt;&lt;/object&gt;&lt;object type=&quot;3&quot; unique_id=&quot;55090&quot;&gt;&lt;property id=&quot;20148&quot; value=&quot;5&quot;/&gt;&lt;property id=&quot;20300&quot; value=&quot;Slide 75 - &amp;quot;Machine Learning Applications &amp;amp; Techniques&amp;quot;&quot;/&gt;&lt;property id=&quot;20307&quot; value=&quot;714&quot;/&gt;&lt;/object&gt;&lt;object type=&quot;3&quot; unique_id=&quot;55091&quot;&gt;&lt;property id=&quot;20148&quot; value=&quot;5&quot;/&gt;&lt;property id=&quot;20300&quot; value=&quot;Slide 82 - &amp;quot;Pitfalls – Overfitting Of Models&amp;quot;&quot;/&gt;&lt;property id=&quot;20307&quot; value=&quot;740&quot;/&gt;&lt;/object&gt;&lt;object type=&quot;3&quot; unique_id=&quot;55092&quot;&gt;&lt;property id=&quot;20148&quot; value=&quot;5&quot;/&gt;&lt;property id=&quot;20300&quot; value=&quot;Slide 83 - &amp;quot;Pitfalls – Causality vs Correlation&amp;quot;&quot;/&gt;&lt;property id=&quot;20307&quot; value=&quot;720&quot;/&gt;&lt;/object&gt;&lt;object type=&quot;3&quot; unique_id=&quot;55093&quot;&gt;&lt;property id=&quot;20148&quot; value=&quot;5&quot;/&gt;&lt;property id=&quot;20300&quot; value=&quot;Slide 84&quot;/&gt;&lt;property id=&quot;20307&quot; value=&quot;750&quot;/&gt;&lt;/object&gt;&lt;object type=&quot;3&quot; unique_id=&quot;55094&quot;&gt;&lt;property id=&quot;20148&quot; value=&quot;5&quot;/&gt;&lt;property id=&quot;20300&quot; value=&quot;Slide 85&quot;/&gt;&lt;property id=&quot;20307&quot; value=&quot;751&quot;/&gt;&lt;/object&gt;&lt;object type=&quot;3&quot; unique_id=&quot;55095&quot;&gt;&lt;property id=&quot;20148&quot; value=&quot;5&quot;/&gt;&lt;property id=&quot;20300&quot; value=&quot;Slide 98 - &amp;quot;Leading Questions&amp;quot;&quot;/&gt;&lt;property id=&quot;20307&quot; value=&quot;741&quot;/&gt;&lt;/object&gt;&lt;object type=&quot;3&quot; unique_id=&quot;55096&quot;&gt;&lt;property id=&quot;20148&quot; value=&quot;5&quot;/&gt;&lt;property id=&quot;20300&quot; value=&quot;Slide 103 - &amp;quot;Leading Questions&amp;quot;&quot;/&gt;&lt;property id=&quot;20307&quot; value=&quot;742&quot;/&gt;&lt;/object&gt;&lt;/object&gt;&lt;object type=&quot;8&quot; unique_id=&quot;5065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imple-light-2">
  <a:themeElements>
    <a:clrScheme name="DSP-New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C74D"/>
      </a:accent1>
      <a:accent2>
        <a:srgbClr val="EC6377"/>
      </a:accent2>
      <a:accent3>
        <a:srgbClr val="F88B6C"/>
      </a:accent3>
      <a:accent4>
        <a:srgbClr val="99CB30"/>
      </a:accent4>
      <a:accent5>
        <a:srgbClr val="5F5594"/>
      </a:accent5>
      <a:accent6>
        <a:srgbClr val="3D5C9D"/>
      </a:accent6>
      <a:hlink>
        <a:srgbClr val="6BA0E7"/>
      </a:hlink>
      <a:folHlink>
        <a:srgbClr val="3E5E84"/>
      </a:folHlink>
    </a:clrScheme>
    <a:fontScheme name="Office">
      <a:majorFont>
        <a:latin typeface="Segoe U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egoe U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Segoe U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egoe U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Office PowerPoint</Application>
  <PresentationFormat>On-screen Show (16:9)</PresentationFormat>
  <Paragraphs>122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Segoe UI</vt:lpstr>
      <vt:lpstr>Roboto</vt:lpstr>
      <vt:lpstr>simple-light-2</vt:lpstr>
      <vt:lpstr>AI Champions Bootcamp Agent-based Analyser for Technical and Regulatory Requirements Checks</vt:lpstr>
      <vt:lpstr>Agent-based Analyser for Technical and Regulatory Requirements Checks</vt:lpstr>
      <vt:lpstr>Problem Statement: The Problem</vt:lpstr>
      <vt:lpstr>Proposed Solution</vt:lpstr>
      <vt:lpstr>Impact</vt:lpstr>
      <vt:lpstr>Stakeholders &amp; Users</vt:lpstr>
      <vt:lpstr>Available Data and Samples</vt:lpstr>
      <vt:lpstr>Data Classification</vt:lpstr>
      <vt:lpstr>Lines Of Inquiry</vt:lpstr>
      <vt:lpstr>Methodology (Flow Chart)</vt:lpstr>
      <vt:lpstr>Mock Up</vt:lpstr>
      <vt:lpstr>Mock Up</vt:lpstr>
      <vt:lpstr>Mock Up</vt:lpstr>
      <vt:lpstr>Mock Up</vt:lpstr>
      <vt:lpstr>Mock Up</vt:lpstr>
      <vt:lpstr>Sample Data Used</vt:lpstr>
      <vt:lpstr>Outcome – Tabulated Measurable Data</vt:lpstr>
      <vt:lpstr>Outcome – Parsed Requirements</vt:lpstr>
      <vt:lpstr>Outcome – Parsed Requirements</vt:lpstr>
      <vt:lpstr>Outcome – Highlighted non-compliances concerns</vt:lpstr>
      <vt:lpstr>Outcome – Validations (Independent Agent)</vt:lpstr>
      <vt:lpstr>Learning Points (from Obstacles)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2024-11-06T08:32:06Z</dcterms:modified>
</cp:coreProperties>
</file>